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4"/>
  </p:notesMasterIdLst>
  <p:sldIdLst>
    <p:sldId id="256" r:id="rId2"/>
    <p:sldId id="257" r:id="rId3"/>
    <p:sldId id="258" r:id="rId4"/>
    <p:sldId id="294" r:id="rId5"/>
    <p:sldId id="295" r:id="rId6"/>
    <p:sldId id="296" r:id="rId7"/>
    <p:sldId id="297" r:id="rId8"/>
    <p:sldId id="298" r:id="rId9"/>
    <p:sldId id="299" r:id="rId10"/>
    <p:sldId id="300" r:id="rId11"/>
    <p:sldId id="301" r:id="rId12"/>
    <p:sldId id="302" r:id="rId13"/>
    <p:sldId id="270" r:id="rId14"/>
    <p:sldId id="303" r:id="rId15"/>
    <p:sldId id="304" r:id="rId16"/>
    <p:sldId id="305" r:id="rId17"/>
    <p:sldId id="306" r:id="rId18"/>
    <p:sldId id="307" r:id="rId19"/>
    <p:sldId id="308" r:id="rId20"/>
    <p:sldId id="309" r:id="rId21"/>
    <p:sldId id="291" r:id="rId22"/>
    <p:sldId id="29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6D7"/>
    <a:srgbClr val="921E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D50EF03-8E6E-40DF-9153-97E8343ABC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6900FE-9E7A-4E25-A0AB-9D94913C340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varScale="1">
        <p:scale>
          <a:sx n="88" d="100"/>
          <a:sy n="88" d="100"/>
        </p:scale>
        <p:origin x="1722" y="-78"/>
      </p:cViewPr>
      <p:guideLst/>
    </p:cSldViewPr>
  </p:slideViewPr>
  <p:notesTextViewPr>
    <p:cViewPr>
      <p:scale>
        <a:sx n="1" d="1"/>
        <a:sy n="1" d="1"/>
      </p:scale>
      <p:origin x="0" y="0"/>
    </p:cViewPr>
  </p:notesTextViewPr>
  <p:sorterViewPr>
    <p:cViewPr>
      <p:scale>
        <a:sx n="100" d="100"/>
        <a:sy n="100" d="100"/>
      </p:scale>
      <p:origin x="0" y="-13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aedb2bf7b_1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aedb2bf7b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adedbba75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adedbba75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aedb2bf7b_1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3aedb2bf7b_1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3650" y="714375"/>
            <a:ext cx="4498800" cy="3245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Red Hat Text"/>
                <a:ea typeface="Red Hat Text"/>
                <a:cs typeface="Red Hat Text"/>
                <a:sym typeface="Red Hat Tex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5623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3525"/>
            <a:ext cx="6576000" cy="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64" name="Google Shape;64;p11"/>
          <p:cNvSpPr/>
          <p:nvPr/>
        </p:nvSpPr>
        <p:spPr>
          <a:xfrm rot="6780826" flipH="1">
            <a:off x="-1603935" y="-1277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rot="1188892" flipH="1">
            <a:off x="7749239"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1828070" y="4352751"/>
            <a:ext cx="5696734" cy="3272042"/>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rot="-4748615" flipH="1">
            <a:off x="6231205" y="2762083"/>
            <a:ext cx="4315435" cy="291268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p:nvPr/>
        </p:nvSpPr>
        <p:spPr>
          <a:xfrm rot="8100000">
            <a:off x="6381961" y="2909752"/>
            <a:ext cx="4691793" cy="2694833"/>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957316">
            <a:off x="-2972218" y="-78930"/>
            <a:ext cx="4691511" cy="2694671"/>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25" y="243807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29147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238225"/>
            <a:ext cx="4360200" cy="5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 name="Google Shape;15;p3"/>
          <p:cNvSpPr/>
          <p:nvPr/>
        </p:nvSpPr>
        <p:spPr>
          <a:xfrm rot="-1281699">
            <a:off x="-1104364" y="-946156"/>
            <a:ext cx="4691843" cy="2694861"/>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8100000">
            <a:off x="-1302380" y="3912772"/>
            <a:ext cx="4207354" cy="2863834"/>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720159">
            <a:off x="4985443" y="-910785"/>
            <a:ext cx="5350831" cy="3611662"/>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432440">
            <a:off x="4809186" y="4053024"/>
            <a:ext cx="4691882" cy="269488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110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04800" rtl="0">
              <a:lnSpc>
                <a:spcPct val="100000"/>
              </a:lnSpc>
              <a:spcBef>
                <a:spcPts val="1600"/>
              </a:spcBef>
              <a:spcAft>
                <a:spcPts val="0"/>
              </a:spcAft>
              <a:buClr>
                <a:srgbClr val="434343"/>
              </a:buClr>
              <a:buSzPts val="12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4912476">
            <a:off x="7309832" y="-1303203"/>
            <a:ext cx="4207469" cy="2863912"/>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2397048" y="4583801"/>
            <a:ext cx="5602646" cy="32178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627459">
            <a:off x="-3905688" y="-1288698"/>
            <a:ext cx="4691570" cy="269470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290763" y="3409150"/>
            <a:ext cx="29076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3409150"/>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63"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 name="Google Shape;29;p5"/>
          <p:cNvSpPr txBox="1">
            <a:spLocks noGrp="1"/>
          </p:cNvSpPr>
          <p:nvPr>
            <p:ph type="subTitle" idx="4"/>
          </p:nvPr>
        </p:nvSpPr>
        <p:spPr>
          <a:xfrm>
            <a:off x="4945638"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 name="Google Shape;3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p:nvPr/>
        </p:nvSpPr>
        <p:spPr>
          <a:xfrm rot="6780826" flipH="1">
            <a:off x="-2081067" y="-3563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7348352" y="-1113275"/>
            <a:ext cx="3359537" cy="2267502"/>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4748576" flipH="1">
            <a:off x="6382630" y="36911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19411" y="3437075"/>
            <a:ext cx="4000986" cy="270044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6"/>
          <p:cNvSpPr/>
          <p:nvPr/>
        </p:nvSpPr>
        <p:spPr>
          <a:xfrm rot="4413100">
            <a:off x="6378388" y="-602971"/>
            <a:ext cx="4691605" cy="269472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3530883">
            <a:off x="-2582938" y="3980736"/>
            <a:ext cx="4691458" cy="2694640"/>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2131500" y="3380075"/>
            <a:ext cx="4881000" cy="12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41" name="Google Shape;41;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p:nvPr/>
        </p:nvSpPr>
        <p:spPr>
          <a:xfrm>
            <a:off x="-390332" y="-1733709"/>
            <a:ext cx="5036905" cy="2893055"/>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4316438">
            <a:off x="5524085" y="-9798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72768">
            <a:off x="7074768" y="4784877"/>
            <a:ext cx="4691943" cy="2694918"/>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388100" y="1319100"/>
            <a:ext cx="6367800" cy="250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8" name="Google Shape;48;p8"/>
          <p:cNvSpPr/>
          <p:nvPr/>
        </p:nvSpPr>
        <p:spPr>
          <a:xfrm rot="-6780826">
            <a:off x="6463817" y="-515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188892">
            <a:off x="-1812977"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5706350" y="4635309"/>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4748576">
            <a:off x="-923367" y="34625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637475" y="1496375"/>
            <a:ext cx="4495500" cy="1014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37475" y="2468850"/>
            <a:ext cx="4495500" cy="10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9"/>
          <p:cNvSpPr/>
          <p:nvPr/>
        </p:nvSpPr>
        <p:spPr>
          <a:xfrm rot="1394331">
            <a:off x="4668137" y="-1985739"/>
            <a:ext cx="4207339" cy="2863824"/>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5673661" y="4355194"/>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539500"/>
            <a:ext cx="4190400" cy="1272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 name="Google Shape;59;p10"/>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dk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4316438">
            <a:off x="5524085" y="-29610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1pPr>
            <a:lvl2pPr lvl="1"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2pPr>
            <a:lvl3pPr lvl="2"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3pPr>
            <a:lvl4pPr lvl="3"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4pPr>
            <a:lvl5pPr lvl="4"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5pPr>
            <a:lvl6pPr lvl="5"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6pPr>
            <a:lvl7pPr lvl="6"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7pPr>
            <a:lvl8pPr lvl="7"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8pPr>
            <a:lvl9pPr lvl="8"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f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f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85000"/>
          </a:schemeClr>
        </a:solidFill>
        <a:effectLst/>
      </p:bgPr>
    </p:bg>
    <p:spTree>
      <p:nvGrpSpPr>
        <p:cNvPr id="1" name="Shape 80"/>
        <p:cNvGrpSpPr/>
        <p:nvPr/>
      </p:nvGrpSpPr>
      <p:grpSpPr>
        <a:xfrm>
          <a:off x="0" y="0"/>
          <a:ext cx="0" cy="0"/>
          <a:chOff x="0" y="0"/>
          <a:chExt cx="0" cy="0"/>
        </a:xfrm>
      </p:grpSpPr>
      <p:sp>
        <p:nvSpPr>
          <p:cNvPr id="82" name="Google Shape;82;p16"/>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a:t>
            </a:r>
            <a:r>
              <a:rPr lang="en-US" dirty="0"/>
              <a:t>REEBA RAFIQ </a:t>
            </a:r>
          </a:p>
          <a:p>
            <a:pPr marL="0" lvl="0" indent="0" algn="l" rtl="0">
              <a:spcBef>
                <a:spcPts val="0"/>
              </a:spcBef>
              <a:spcAft>
                <a:spcPts val="0"/>
              </a:spcAft>
              <a:buNone/>
            </a:pPr>
            <a:r>
              <a:rPr lang="en-US" dirty="0"/>
              <a:t>5098</a:t>
            </a:r>
            <a:endParaRPr dirty="0"/>
          </a:p>
        </p:txBody>
      </p:sp>
      <p:sp>
        <p:nvSpPr>
          <p:cNvPr id="85" name="Google Shape;85;p16"/>
          <p:cNvSpPr/>
          <p:nvPr/>
        </p:nvSpPr>
        <p:spPr>
          <a:xfrm rot="-6233958">
            <a:off x="5542859" y="-917269"/>
            <a:ext cx="5038202" cy="3429370"/>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rot="10398757">
            <a:off x="-1750685" y="-190179"/>
            <a:ext cx="3359648" cy="277635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171951" y="4622824"/>
            <a:ext cx="5221754" cy="29992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3C5A842-24CD-47B6-813F-F68B799F9133}"/>
              </a:ext>
            </a:extLst>
          </p:cNvPr>
          <p:cNvSpPr/>
          <p:nvPr/>
        </p:nvSpPr>
        <p:spPr>
          <a:xfrm>
            <a:off x="1000339" y="808180"/>
            <a:ext cx="4572000" cy="646331"/>
          </a:xfrm>
          <a:prstGeom prst="rect">
            <a:avLst/>
          </a:prstGeom>
        </p:spPr>
        <p:txBody>
          <a:bodyPr>
            <a:spAutoFit/>
          </a:bodyPr>
          <a:lstStyle/>
          <a:p>
            <a:pPr algn="ctr"/>
            <a:r>
              <a:rPr lang="en-US" sz="1800" b="1" dirty="0">
                <a:latin typeface="Book Antiqua" panose="02040602050305030304" pitchFamily="18" charset="0"/>
              </a:rPr>
              <a:t>Medical Billing</a:t>
            </a:r>
            <a:br>
              <a:rPr lang="en-US" sz="1800" b="1" dirty="0">
                <a:latin typeface="Book Antiqua" panose="02040602050305030304" pitchFamily="18" charset="0"/>
              </a:rPr>
            </a:br>
            <a:r>
              <a:rPr lang="en-US" sz="1800" b="1" dirty="0">
                <a:latin typeface="Book Antiqua" panose="02040602050305030304" pitchFamily="18" charset="0"/>
              </a:rPr>
              <a:t>Endocrine System</a:t>
            </a:r>
          </a:p>
        </p:txBody>
      </p:sp>
      <p:pic>
        <p:nvPicPr>
          <p:cNvPr id="8" name="Picture 7">
            <a:extLst>
              <a:ext uri="{FF2B5EF4-FFF2-40B4-BE49-F238E27FC236}">
                <a16:creationId xmlns:a16="http://schemas.microsoft.com/office/drawing/2014/main" id="{2F1D95CF-0428-481C-B843-709B2AD9EDBC}"/>
              </a:ext>
            </a:extLst>
          </p:cNvPr>
          <p:cNvPicPr>
            <a:picLocks noChangeAspect="1"/>
          </p:cNvPicPr>
          <p:nvPr/>
        </p:nvPicPr>
        <p:blipFill>
          <a:blip r:embed="rId3"/>
          <a:stretch>
            <a:fillRect/>
          </a:stretch>
        </p:blipFill>
        <p:spPr>
          <a:xfrm>
            <a:off x="4000500" y="0"/>
            <a:ext cx="5143500" cy="4700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2">
                                            <p:txEl>
                                              <p:pRg st="0" end="0"/>
                                            </p:txEl>
                                          </p:spTgt>
                                        </p:tgtEl>
                                        <p:attrNameLst>
                                          <p:attrName>style.visibility</p:attrName>
                                        </p:attrNameLst>
                                      </p:cBhvr>
                                      <p:to>
                                        <p:strVal val="visible"/>
                                      </p:to>
                                    </p:set>
                                    <p:animEffect transition="in" filter="wipe(down)">
                                      <p:cBhvr>
                                        <p:cTn id="13" dur="500"/>
                                        <p:tgtEl>
                                          <p:spTgt spid="82">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2">
                                            <p:txEl>
                                              <p:pRg st="1" end="1"/>
                                            </p:txEl>
                                          </p:spTgt>
                                        </p:tgtEl>
                                        <p:attrNameLst>
                                          <p:attrName>style.visibility</p:attrName>
                                        </p:attrNameLst>
                                      </p:cBhvr>
                                      <p:to>
                                        <p:strVal val="visible"/>
                                      </p:to>
                                    </p:set>
                                    <p:animEffect transition="in" filter="wipe(down)">
                                      <p:cBhvr>
                                        <p:cTn id="16"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					GONADS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4404361" y="706501"/>
            <a:ext cx="4297680" cy="4337935"/>
          </a:xfrm>
          <a:solidFill>
            <a:srgbClr val="D8D6D7"/>
          </a:solidFill>
        </p:spPr>
        <p:txBody>
          <a:bodyPr/>
          <a:lstStyle/>
          <a:p>
            <a:pPr marL="139700" indent="0">
              <a:buNone/>
            </a:pPr>
            <a:r>
              <a:rPr lang="en-US" dirty="0"/>
              <a:t> </a:t>
            </a:r>
          </a:p>
          <a:p>
            <a:r>
              <a:rPr lang="en-US" dirty="0">
                <a:latin typeface="Söhne"/>
              </a:rPr>
              <a:t>"Gonads" is a term used to refer to the reproductive organs responsible for the production of gametes (sex cells) and the secretion of sex hormones. In humans, gonads are present in both males and females and play vital roles in the reproductive system.</a:t>
            </a:r>
          </a:p>
          <a:p>
            <a:r>
              <a:rPr lang="en-US" dirty="0"/>
              <a:t>Ovaries:</a:t>
            </a:r>
          </a:p>
          <a:p>
            <a:r>
              <a:rPr lang="en-US" dirty="0"/>
              <a:t>In females, the ovaries produce estrogen and progesterone, which regulate the female reproductive process and secondary sexual characteristics.</a:t>
            </a:r>
          </a:p>
          <a:p>
            <a:endParaRPr lang="en-US" dirty="0"/>
          </a:p>
          <a:p>
            <a:r>
              <a:rPr lang="en-US" dirty="0"/>
              <a:t>Testes: </a:t>
            </a:r>
          </a:p>
          <a:p>
            <a:r>
              <a:rPr lang="en-US" dirty="0"/>
              <a:t>In males, the testes produce testosterone, which controls male reproductive processes and secondary sexual characteristics</a:t>
            </a:r>
            <a:endParaRPr lang="en-US" b="1" dirty="0"/>
          </a:p>
        </p:txBody>
      </p:sp>
      <p:pic>
        <p:nvPicPr>
          <p:cNvPr id="6" name="Picture 5">
            <a:extLst>
              <a:ext uri="{FF2B5EF4-FFF2-40B4-BE49-F238E27FC236}">
                <a16:creationId xmlns:a16="http://schemas.microsoft.com/office/drawing/2014/main" id="{26EC84DB-BB0D-4857-97A2-0D7453C83388}"/>
              </a:ext>
            </a:extLst>
          </p:cNvPr>
          <p:cNvPicPr>
            <a:picLocks noChangeAspect="1"/>
          </p:cNvPicPr>
          <p:nvPr/>
        </p:nvPicPr>
        <p:blipFill rotWithShape="1">
          <a:blip r:embed="rId2"/>
          <a:srcRect l="18320" t="6994" r="18852" b="25027"/>
          <a:stretch/>
        </p:blipFill>
        <p:spPr>
          <a:xfrm>
            <a:off x="194873" y="552450"/>
            <a:ext cx="4377127" cy="4491986"/>
          </a:xfrm>
          <a:prstGeom prst="rect">
            <a:avLst/>
          </a:prstGeom>
        </p:spPr>
      </p:pic>
    </p:spTree>
    <p:extLst>
      <p:ext uri="{BB962C8B-B14F-4D97-AF65-F5344CB8AC3E}">
        <p14:creationId xmlns:p14="http://schemas.microsoft.com/office/powerpoint/2010/main" val="165581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Interactions with the Nervous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2777580" cy="3162365"/>
          </a:xfrm>
        </p:spPr>
        <p:txBody>
          <a:bodyPr/>
          <a:lstStyle/>
          <a:p>
            <a:pPr marL="139700" indent="0">
              <a:buNone/>
            </a:pPr>
            <a:r>
              <a:rPr lang="en-US" dirty="0">
                <a:latin typeface="__Source_Sans_3_Fallback_4cbbeb"/>
              </a:rPr>
              <a:t>The endocrine system works closely with the nervous system to regulate and coordinate bodily functions. While the nervous system uses electrical impulses and neurotransmitters for rapid, short-term communication, the endocrine system employs hormones for slower, long-term communication</a:t>
            </a:r>
            <a:endParaRPr lang="en-US" dirty="0"/>
          </a:p>
        </p:txBody>
      </p:sp>
      <p:pic>
        <p:nvPicPr>
          <p:cNvPr id="5" name="Graphic 4" descr="Brain">
            <a:extLst>
              <a:ext uri="{FF2B5EF4-FFF2-40B4-BE49-F238E27FC236}">
                <a16:creationId xmlns:a16="http://schemas.microsoft.com/office/drawing/2014/main" id="{6277F7A5-2E09-4A76-8322-AFEE51A54C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0120" y="1394460"/>
            <a:ext cx="3169920" cy="2712720"/>
          </a:xfrm>
          <a:prstGeom prst="rect">
            <a:avLst/>
          </a:prstGeom>
        </p:spPr>
      </p:pic>
    </p:spTree>
    <p:extLst>
      <p:ext uri="{BB962C8B-B14F-4D97-AF65-F5344CB8AC3E}">
        <p14:creationId xmlns:p14="http://schemas.microsoft.com/office/powerpoint/2010/main" val="258340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Function of Endocrine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4088220" cy="3162365"/>
          </a:xfrm>
        </p:spPr>
        <p:txBody>
          <a:bodyPr/>
          <a:lstStyle/>
          <a:p>
            <a:pPr>
              <a:buFont typeface="Wingdings" panose="05000000000000000000" pitchFamily="2" charset="2"/>
              <a:buChar char="q"/>
            </a:pPr>
            <a:r>
              <a:rPr lang="en-US" dirty="0">
                <a:solidFill>
                  <a:schemeClr val="tx1">
                    <a:lumMod val="50000"/>
                  </a:schemeClr>
                </a:solidFill>
                <a:latin typeface="__Source_Sans_3_Fallback_4cbbeb"/>
              </a:rPr>
              <a:t>The endocrine system is involved in numerous physiological processes, including:</a:t>
            </a:r>
          </a:p>
          <a:p>
            <a:pPr>
              <a:buFont typeface="Wingdings" panose="05000000000000000000" pitchFamily="2" charset="2"/>
              <a:buChar char="q"/>
            </a:pPr>
            <a:r>
              <a:rPr lang="en-US" b="1" dirty="0">
                <a:solidFill>
                  <a:schemeClr val="tx1">
                    <a:lumMod val="50000"/>
                  </a:schemeClr>
                </a:solidFill>
                <a:latin typeface="__Source_Sans_3_Fallback_4cbbeb"/>
              </a:rPr>
              <a:t>Regulation of metabolism </a:t>
            </a:r>
            <a:r>
              <a:rPr lang="en-US" dirty="0">
                <a:solidFill>
                  <a:schemeClr val="tx1">
                    <a:lumMod val="50000"/>
                  </a:schemeClr>
                </a:solidFill>
                <a:latin typeface="__Source_Sans_3_Fallback_4cbbeb"/>
              </a:rPr>
              <a:t>(e.g., insulin and glucagon in the pancreas)</a:t>
            </a:r>
          </a:p>
          <a:p>
            <a:pPr>
              <a:buFont typeface="Wingdings" panose="05000000000000000000" pitchFamily="2" charset="2"/>
              <a:buChar char="q"/>
            </a:pPr>
            <a:r>
              <a:rPr lang="en-US" b="1" dirty="0">
                <a:solidFill>
                  <a:schemeClr val="tx1">
                    <a:lumMod val="50000"/>
                  </a:schemeClr>
                </a:solidFill>
                <a:latin typeface="__Source_Sans_3_Fallback_4cbbeb"/>
              </a:rPr>
              <a:t>Control of growth and development </a:t>
            </a:r>
            <a:r>
              <a:rPr lang="en-US" dirty="0">
                <a:solidFill>
                  <a:schemeClr val="tx1">
                    <a:lumMod val="50000"/>
                  </a:schemeClr>
                </a:solidFill>
                <a:latin typeface="__Source_Sans_3_Fallback_4cbbeb"/>
              </a:rPr>
              <a:t>(e.g., growth hormone from the pituitary gland)</a:t>
            </a:r>
          </a:p>
          <a:p>
            <a:pPr>
              <a:buFont typeface="Wingdings" panose="05000000000000000000" pitchFamily="2" charset="2"/>
              <a:buChar char="q"/>
            </a:pPr>
            <a:r>
              <a:rPr lang="en-US" b="1" dirty="0">
                <a:solidFill>
                  <a:schemeClr val="tx1">
                    <a:lumMod val="50000"/>
                  </a:schemeClr>
                </a:solidFill>
                <a:latin typeface="__Source_Sans_3_Fallback_4cbbeb"/>
              </a:rPr>
              <a:t>Regulation of the sleep-wake cycle </a:t>
            </a:r>
            <a:r>
              <a:rPr lang="en-US" dirty="0">
                <a:solidFill>
                  <a:schemeClr val="tx1">
                    <a:lumMod val="50000"/>
                  </a:schemeClr>
                </a:solidFill>
                <a:latin typeface="__Source_Sans_3_Fallback_4cbbeb"/>
              </a:rPr>
              <a:t>(e.g., melatonin from the pineal gland)</a:t>
            </a:r>
          </a:p>
          <a:p>
            <a:pPr>
              <a:buFont typeface="Wingdings" panose="05000000000000000000" pitchFamily="2" charset="2"/>
              <a:buChar char="q"/>
            </a:pPr>
            <a:r>
              <a:rPr lang="en-US" b="1" dirty="0">
                <a:solidFill>
                  <a:schemeClr val="tx1">
                    <a:lumMod val="50000"/>
                  </a:schemeClr>
                </a:solidFill>
                <a:latin typeface="__Source_Sans_3_Fallback_4cbbeb"/>
              </a:rPr>
              <a:t>Maintenance of electrolyte balance </a:t>
            </a:r>
            <a:r>
              <a:rPr lang="en-US" dirty="0">
                <a:solidFill>
                  <a:schemeClr val="tx1">
                    <a:lumMod val="50000"/>
                  </a:schemeClr>
                </a:solidFill>
                <a:latin typeface="__Source_Sans_3_Fallback_4cbbeb"/>
              </a:rPr>
              <a:t>(e.g., aldosterone from the adrenal glands)</a:t>
            </a:r>
          </a:p>
          <a:p>
            <a:pPr>
              <a:buFont typeface="Wingdings" panose="05000000000000000000" pitchFamily="2" charset="2"/>
              <a:buChar char="q"/>
            </a:pPr>
            <a:r>
              <a:rPr lang="en-US" b="1" dirty="0">
                <a:solidFill>
                  <a:schemeClr val="tx1">
                    <a:lumMod val="50000"/>
                  </a:schemeClr>
                </a:solidFill>
                <a:latin typeface="__Source_Sans_3_Fallback_4cbbeb"/>
              </a:rPr>
              <a:t>Control of reproductive functions </a:t>
            </a:r>
            <a:r>
              <a:rPr lang="en-US" dirty="0">
                <a:solidFill>
                  <a:schemeClr val="tx1">
                    <a:lumMod val="50000"/>
                  </a:schemeClr>
                </a:solidFill>
                <a:latin typeface="__Source_Sans_3_Fallback_4cbbeb"/>
              </a:rPr>
              <a:t>(e. g., estrogen and testosterone)</a:t>
            </a:r>
          </a:p>
        </p:txBody>
      </p:sp>
      <p:pic>
        <p:nvPicPr>
          <p:cNvPr id="6" name="Picture 5">
            <a:extLst>
              <a:ext uri="{FF2B5EF4-FFF2-40B4-BE49-F238E27FC236}">
                <a16:creationId xmlns:a16="http://schemas.microsoft.com/office/drawing/2014/main" id="{2C2EB9BF-2248-407B-87A4-0AA051FD1FAD}"/>
              </a:ext>
            </a:extLst>
          </p:cNvPr>
          <p:cNvPicPr>
            <a:picLocks noChangeAspect="1"/>
          </p:cNvPicPr>
          <p:nvPr/>
        </p:nvPicPr>
        <p:blipFill>
          <a:blip r:embed="rId2"/>
          <a:stretch>
            <a:fillRect/>
          </a:stretch>
        </p:blipFill>
        <p:spPr>
          <a:xfrm>
            <a:off x="5388427" y="1148862"/>
            <a:ext cx="3228975" cy="3738562"/>
          </a:xfrm>
          <a:prstGeom prst="rect">
            <a:avLst/>
          </a:prstGeom>
        </p:spPr>
      </p:pic>
    </p:spTree>
    <p:extLst>
      <p:ext uri="{BB962C8B-B14F-4D97-AF65-F5344CB8AC3E}">
        <p14:creationId xmlns:p14="http://schemas.microsoft.com/office/powerpoint/2010/main" val="133697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30"/>
          <p:cNvSpPr txBox="1">
            <a:spLocks noGrp="1"/>
          </p:cNvSpPr>
          <p:nvPr>
            <p:ph type="title"/>
          </p:nvPr>
        </p:nvSpPr>
        <p:spPr>
          <a:xfrm>
            <a:off x="662450" y="2501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Disorders </a:t>
            </a:r>
            <a:r>
              <a:rPr lang="en-US" dirty="0"/>
              <a:t>of Endocrine System</a:t>
            </a:r>
            <a:endParaRPr dirty="0"/>
          </a:p>
        </p:txBody>
      </p:sp>
      <p:grpSp>
        <p:nvGrpSpPr>
          <p:cNvPr id="1020" name="Google Shape;1020;p30"/>
          <p:cNvGrpSpPr/>
          <p:nvPr/>
        </p:nvGrpSpPr>
        <p:grpSpPr>
          <a:xfrm>
            <a:off x="5440860" y="1623036"/>
            <a:ext cx="3784600" cy="1007107"/>
            <a:chOff x="5270500" y="1347652"/>
            <a:chExt cx="3784600" cy="1007107"/>
          </a:xfrm>
        </p:grpSpPr>
        <p:sp>
          <p:nvSpPr>
            <p:cNvPr id="1021" name="Google Shape;1021;p30"/>
            <p:cNvSpPr txBox="1"/>
            <p:nvPr/>
          </p:nvSpPr>
          <p:spPr>
            <a:xfrm>
              <a:off x="5270500" y="1347652"/>
              <a:ext cx="3784600" cy="452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lt1"/>
                  </a:solidFill>
                  <a:latin typeface="Red Hat Text"/>
                  <a:ea typeface="Red Hat Text"/>
                  <a:cs typeface="Red Hat Text"/>
                  <a:sym typeface="Red Hat Text"/>
                </a:rPr>
                <a:t>Cushing’s Syndrome (</a:t>
              </a:r>
              <a:r>
                <a:rPr lang="en-US" sz="2500" dirty="0">
                  <a:solidFill>
                    <a:schemeClr val="lt1"/>
                  </a:solidFill>
                  <a:latin typeface="Red Hat Text"/>
                  <a:ea typeface="Red Hat Text"/>
                  <a:cs typeface="Red Hat Text"/>
                  <a:sym typeface="Red Hat Text"/>
                </a:rPr>
                <a:t>E24.9)</a:t>
              </a:r>
              <a:endParaRPr sz="2500" dirty="0">
                <a:solidFill>
                  <a:schemeClr val="lt1"/>
                </a:solidFill>
                <a:latin typeface="Red Hat Text"/>
                <a:ea typeface="Red Hat Text"/>
                <a:cs typeface="Red Hat Text"/>
                <a:sym typeface="Red Hat Text"/>
              </a:endParaRPr>
            </a:p>
          </p:txBody>
        </p:sp>
        <p:sp>
          <p:nvSpPr>
            <p:cNvPr id="1022" name="Google Shape;1022;p30"/>
            <p:cNvSpPr txBox="1"/>
            <p:nvPr/>
          </p:nvSpPr>
          <p:spPr>
            <a:xfrm>
              <a:off x="5595025" y="1584659"/>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23" name="Google Shape;1023;p30"/>
          <p:cNvGrpSpPr/>
          <p:nvPr/>
        </p:nvGrpSpPr>
        <p:grpSpPr>
          <a:xfrm>
            <a:off x="5360074" y="3889059"/>
            <a:ext cx="2182200" cy="890235"/>
            <a:chOff x="5595024" y="3714976"/>
            <a:chExt cx="2182200" cy="890235"/>
          </a:xfrm>
        </p:grpSpPr>
        <p:sp>
          <p:nvSpPr>
            <p:cNvPr id="1024" name="Google Shape;1024;p30"/>
            <p:cNvSpPr txBox="1"/>
            <p:nvPr/>
          </p:nvSpPr>
          <p:spPr>
            <a:xfrm>
              <a:off x="5595024" y="3714976"/>
              <a:ext cx="2182200" cy="446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Hypogonadism</a:t>
              </a:r>
              <a:endParaRPr sz="2500" dirty="0">
                <a:solidFill>
                  <a:schemeClr val="lt1"/>
                </a:solidFill>
                <a:latin typeface="Red Hat Text"/>
                <a:ea typeface="Red Hat Text"/>
                <a:cs typeface="Red Hat Text"/>
                <a:sym typeface="Red Hat Text"/>
              </a:endParaRPr>
            </a:p>
          </p:txBody>
        </p:sp>
        <p:sp>
          <p:nvSpPr>
            <p:cNvPr id="1025" name="Google Shape;1025;p30"/>
            <p:cNvSpPr txBox="1"/>
            <p:nvPr/>
          </p:nvSpPr>
          <p:spPr>
            <a:xfrm>
              <a:off x="5595024" y="3835111"/>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26" name="Google Shape;1026;p30"/>
          <p:cNvGrpSpPr/>
          <p:nvPr/>
        </p:nvGrpSpPr>
        <p:grpSpPr>
          <a:xfrm>
            <a:off x="1229808" y="1597973"/>
            <a:ext cx="2492400" cy="1060756"/>
            <a:chOff x="1220681" y="1285006"/>
            <a:chExt cx="2492400" cy="1060756"/>
          </a:xfrm>
        </p:grpSpPr>
        <p:sp>
          <p:nvSpPr>
            <p:cNvPr id="1027" name="Google Shape;1027;p30"/>
            <p:cNvSpPr txBox="1"/>
            <p:nvPr/>
          </p:nvSpPr>
          <p:spPr>
            <a:xfrm>
              <a:off x="1220681" y="1285006"/>
              <a:ext cx="2492400"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Diabetes Mellitus</a:t>
              </a:r>
              <a:endParaRPr sz="2500" dirty="0">
                <a:solidFill>
                  <a:schemeClr val="lt1"/>
                </a:solidFill>
                <a:latin typeface="Red Hat Text"/>
                <a:ea typeface="Red Hat Text"/>
                <a:cs typeface="Red Hat Text"/>
                <a:sym typeface="Red Hat Text"/>
              </a:endParaRPr>
            </a:p>
          </p:txBody>
        </p:sp>
        <p:sp>
          <p:nvSpPr>
            <p:cNvPr id="1028" name="Google Shape;1028;p30"/>
            <p:cNvSpPr txBox="1"/>
            <p:nvPr/>
          </p:nvSpPr>
          <p:spPr>
            <a:xfrm>
              <a:off x="1366772" y="1575662"/>
              <a:ext cx="2182200" cy="7701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1(E10)</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2(E11)</a:t>
              </a:r>
              <a:endParaRPr dirty="0">
                <a:solidFill>
                  <a:schemeClr val="dk1"/>
                </a:solidFill>
                <a:latin typeface="Catamaran"/>
                <a:ea typeface="Catamaran"/>
                <a:cs typeface="Catamaran"/>
                <a:sym typeface="Catamaran"/>
              </a:endParaRPr>
            </a:p>
          </p:txBody>
        </p:sp>
      </p:grpSp>
      <p:grpSp>
        <p:nvGrpSpPr>
          <p:cNvPr id="1029" name="Google Shape;1029;p30"/>
          <p:cNvGrpSpPr/>
          <p:nvPr/>
        </p:nvGrpSpPr>
        <p:grpSpPr>
          <a:xfrm>
            <a:off x="5440860" y="2722764"/>
            <a:ext cx="2645810" cy="882557"/>
            <a:chOff x="5586552" y="2574198"/>
            <a:chExt cx="2645810" cy="882557"/>
          </a:xfrm>
        </p:grpSpPr>
        <p:sp>
          <p:nvSpPr>
            <p:cNvPr id="1030" name="Google Shape;1030;p30"/>
            <p:cNvSpPr txBox="1"/>
            <p:nvPr/>
          </p:nvSpPr>
          <p:spPr>
            <a:xfrm>
              <a:off x="5586552" y="2574198"/>
              <a:ext cx="2645810" cy="452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Addison’s Disease</a:t>
              </a:r>
              <a:endParaRPr sz="2500" dirty="0">
                <a:solidFill>
                  <a:schemeClr val="lt1"/>
                </a:solidFill>
                <a:latin typeface="Red Hat Text"/>
                <a:ea typeface="Red Hat Text"/>
                <a:cs typeface="Red Hat Text"/>
                <a:sym typeface="Red Hat Text"/>
              </a:endParaRPr>
            </a:p>
          </p:txBody>
        </p:sp>
        <p:sp>
          <p:nvSpPr>
            <p:cNvPr id="1031" name="Google Shape;1031;p30"/>
            <p:cNvSpPr txBox="1"/>
            <p:nvPr/>
          </p:nvSpPr>
          <p:spPr>
            <a:xfrm>
              <a:off x="5595024" y="2686655"/>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32" name="Google Shape;1032;p30"/>
          <p:cNvGrpSpPr/>
          <p:nvPr/>
        </p:nvGrpSpPr>
        <p:grpSpPr>
          <a:xfrm>
            <a:off x="1220681" y="2679284"/>
            <a:ext cx="2638461" cy="770100"/>
            <a:chOff x="1220681" y="2686653"/>
            <a:chExt cx="2638461" cy="770100"/>
          </a:xfrm>
        </p:grpSpPr>
        <p:sp>
          <p:nvSpPr>
            <p:cNvPr id="1033" name="Google Shape;1033;p30"/>
            <p:cNvSpPr txBox="1"/>
            <p:nvPr/>
          </p:nvSpPr>
          <p:spPr>
            <a:xfrm>
              <a:off x="1220681" y="2719012"/>
              <a:ext cx="2638461"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Hyperthyroidism</a:t>
              </a:r>
              <a:endParaRPr sz="2500" dirty="0">
                <a:solidFill>
                  <a:schemeClr val="lt1"/>
                </a:solidFill>
                <a:latin typeface="Red Hat Text"/>
                <a:ea typeface="Red Hat Text"/>
                <a:cs typeface="Red Hat Text"/>
                <a:sym typeface="Red Hat Text"/>
              </a:endParaRPr>
            </a:p>
          </p:txBody>
        </p:sp>
        <p:sp>
          <p:nvSpPr>
            <p:cNvPr id="1034" name="Google Shape;1034;p30"/>
            <p:cNvSpPr txBox="1"/>
            <p:nvPr/>
          </p:nvSpPr>
          <p:spPr>
            <a:xfrm>
              <a:off x="1366772" y="2686653"/>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35" name="Google Shape;1035;p30"/>
          <p:cNvGrpSpPr/>
          <p:nvPr/>
        </p:nvGrpSpPr>
        <p:grpSpPr>
          <a:xfrm>
            <a:off x="1676316" y="3835111"/>
            <a:ext cx="2182200" cy="1009598"/>
            <a:chOff x="1366772" y="3549152"/>
            <a:chExt cx="2182200" cy="1009598"/>
          </a:xfrm>
        </p:grpSpPr>
        <p:sp>
          <p:nvSpPr>
            <p:cNvPr id="1036" name="Google Shape;1036;p30"/>
            <p:cNvSpPr txBox="1"/>
            <p:nvPr/>
          </p:nvSpPr>
          <p:spPr>
            <a:xfrm>
              <a:off x="1366772" y="3549152"/>
              <a:ext cx="2182200" cy="44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dirty="0">
                  <a:solidFill>
                    <a:schemeClr val="lt1"/>
                  </a:solidFill>
                  <a:latin typeface="Red Hat Text"/>
                  <a:ea typeface="Red Hat Text"/>
                  <a:cs typeface="Red Hat Text"/>
                  <a:sym typeface="Red Hat Text"/>
                </a:rPr>
                <a:t>PCOS(E28.2)</a:t>
              </a:r>
              <a:endParaRPr sz="2500" dirty="0">
                <a:solidFill>
                  <a:schemeClr val="lt1"/>
                </a:solidFill>
                <a:latin typeface="Red Hat Text"/>
                <a:ea typeface="Red Hat Text"/>
                <a:cs typeface="Red Hat Text"/>
                <a:sym typeface="Red Hat Text"/>
              </a:endParaRPr>
            </a:p>
          </p:txBody>
        </p:sp>
        <p:sp>
          <p:nvSpPr>
            <p:cNvPr id="1037" name="Google Shape;1037;p30"/>
            <p:cNvSpPr txBox="1"/>
            <p:nvPr/>
          </p:nvSpPr>
          <p:spPr>
            <a:xfrm>
              <a:off x="1366772" y="3788651"/>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sp>
        <p:nvSpPr>
          <p:cNvPr id="1038" name="Google Shape;1038;p30"/>
          <p:cNvSpPr/>
          <p:nvPr/>
        </p:nvSpPr>
        <p:spPr>
          <a:xfrm>
            <a:off x="3703140" y="1551448"/>
            <a:ext cx="620400" cy="6204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1</a:t>
            </a:r>
            <a:endParaRPr sz="3000">
              <a:solidFill>
                <a:schemeClr val="lt1"/>
              </a:solidFill>
              <a:latin typeface="Red Hat Text"/>
              <a:ea typeface="Red Hat Text"/>
              <a:cs typeface="Red Hat Text"/>
              <a:sym typeface="Red Hat Text"/>
            </a:endParaRPr>
          </a:p>
        </p:txBody>
      </p:sp>
      <p:sp>
        <p:nvSpPr>
          <p:cNvPr id="1039" name="Google Shape;1039;p30"/>
          <p:cNvSpPr/>
          <p:nvPr/>
        </p:nvSpPr>
        <p:spPr>
          <a:xfrm>
            <a:off x="3703791" y="2633962"/>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3</a:t>
            </a:r>
            <a:endParaRPr sz="3000">
              <a:solidFill>
                <a:schemeClr val="lt1"/>
              </a:solidFill>
              <a:latin typeface="Red Hat Text"/>
              <a:ea typeface="Red Hat Text"/>
              <a:cs typeface="Red Hat Text"/>
              <a:sym typeface="Red Hat Text"/>
            </a:endParaRPr>
          </a:p>
        </p:txBody>
      </p:sp>
      <p:sp>
        <p:nvSpPr>
          <p:cNvPr id="1040" name="Google Shape;1040;p30"/>
          <p:cNvSpPr/>
          <p:nvPr/>
        </p:nvSpPr>
        <p:spPr>
          <a:xfrm>
            <a:off x="4821960" y="1552099"/>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2</a:t>
            </a:r>
            <a:endParaRPr sz="3000">
              <a:solidFill>
                <a:schemeClr val="lt1"/>
              </a:solidFill>
              <a:latin typeface="Red Hat Text"/>
              <a:ea typeface="Red Hat Text"/>
              <a:cs typeface="Red Hat Text"/>
              <a:sym typeface="Red Hat Text"/>
            </a:endParaRPr>
          </a:p>
        </p:txBody>
      </p:sp>
      <p:sp>
        <p:nvSpPr>
          <p:cNvPr id="1041" name="Google Shape;1041;p30"/>
          <p:cNvSpPr/>
          <p:nvPr/>
        </p:nvSpPr>
        <p:spPr>
          <a:xfrm>
            <a:off x="4821960" y="2633538"/>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4</a:t>
            </a:r>
            <a:endParaRPr sz="3000">
              <a:solidFill>
                <a:schemeClr val="lt1"/>
              </a:solidFill>
              <a:latin typeface="Red Hat Text"/>
              <a:ea typeface="Red Hat Text"/>
              <a:cs typeface="Red Hat Text"/>
              <a:sym typeface="Red Hat Text"/>
            </a:endParaRPr>
          </a:p>
        </p:txBody>
      </p:sp>
      <p:sp>
        <p:nvSpPr>
          <p:cNvPr id="1042" name="Google Shape;1042;p30"/>
          <p:cNvSpPr/>
          <p:nvPr/>
        </p:nvSpPr>
        <p:spPr>
          <a:xfrm>
            <a:off x="4821960"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6</a:t>
            </a:r>
            <a:endParaRPr sz="3000">
              <a:solidFill>
                <a:schemeClr val="lt1"/>
              </a:solidFill>
              <a:latin typeface="Red Hat Text"/>
              <a:ea typeface="Red Hat Text"/>
              <a:cs typeface="Red Hat Text"/>
              <a:sym typeface="Red Hat Text"/>
            </a:endParaRPr>
          </a:p>
        </p:txBody>
      </p:sp>
      <p:sp>
        <p:nvSpPr>
          <p:cNvPr id="1043" name="Google Shape;1043;p30"/>
          <p:cNvSpPr/>
          <p:nvPr/>
        </p:nvSpPr>
        <p:spPr>
          <a:xfrm>
            <a:off x="3703791"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5</a:t>
            </a:r>
            <a:endParaRPr sz="3000">
              <a:solidFill>
                <a:schemeClr val="lt1"/>
              </a:solidFill>
              <a:latin typeface="Red Hat Text"/>
              <a:ea typeface="Red Hat Text"/>
              <a:cs typeface="Red Hat Text"/>
              <a:sym typeface="Red Hat Text"/>
            </a:endParaRPr>
          </a:p>
        </p:txBody>
      </p:sp>
      <p:cxnSp>
        <p:nvCxnSpPr>
          <p:cNvPr id="1044" name="Google Shape;1044;p30"/>
          <p:cNvCxnSpPr>
            <a:stCxn id="1038" idx="0"/>
            <a:endCxn id="1040" idx="0"/>
          </p:cNvCxnSpPr>
          <p:nvPr/>
        </p:nvCxnSpPr>
        <p:spPr>
          <a:xfrm rot="-5400000" flipH="1">
            <a:off x="4572090" y="992698"/>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cxnSp>
        <p:nvCxnSpPr>
          <p:cNvPr id="1045" name="Google Shape;1045;p30"/>
          <p:cNvCxnSpPr>
            <a:stCxn id="1040" idx="4"/>
            <a:endCxn id="1039" idx="0"/>
          </p:cNvCxnSpPr>
          <p:nvPr/>
        </p:nvCxnSpPr>
        <p:spPr>
          <a:xfrm rot="5400000">
            <a:off x="4340910" y="1843399"/>
            <a:ext cx="462900" cy="11181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6" name="Google Shape;1046;p30"/>
          <p:cNvCxnSpPr>
            <a:stCxn id="1039" idx="6"/>
            <a:endCxn id="1041" idx="2"/>
          </p:cNvCxnSpPr>
          <p:nvPr/>
        </p:nvCxnSpPr>
        <p:spPr>
          <a:xfrm>
            <a:off x="4322691" y="2943412"/>
            <a:ext cx="499200" cy="6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7" name="Google Shape;1047;p30"/>
          <p:cNvCxnSpPr>
            <a:stCxn id="1041" idx="4"/>
            <a:endCxn id="1043" idx="0"/>
          </p:cNvCxnSpPr>
          <p:nvPr/>
        </p:nvCxnSpPr>
        <p:spPr>
          <a:xfrm rot="5400000">
            <a:off x="4341060" y="2924688"/>
            <a:ext cx="462600" cy="1118100"/>
          </a:xfrm>
          <a:prstGeom prst="curvedConnector3">
            <a:avLst>
              <a:gd name="adj1" fmla="val 49993"/>
            </a:avLst>
          </a:prstGeom>
          <a:noFill/>
          <a:ln w="19050" cap="flat" cmpd="sng">
            <a:solidFill>
              <a:schemeClr val="lt2"/>
            </a:solidFill>
            <a:prstDash val="solid"/>
            <a:round/>
            <a:headEnd type="none" w="med" len="med"/>
            <a:tailEnd type="none" w="med" len="med"/>
          </a:ln>
        </p:spPr>
      </p:cxnSp>
      <p:cxnSp>
        <p:nvCxnSpPr>
          <p:cNvPr id="1048" name="Google Shape;1048;p30"/>
          <p:cNvCxnSpPr>
            <a:stCxn id="1043" idx="4"/>
            <a:endCxn id="1042" idx="4"/>
          </p:cNvCxnSpPr>
          <p:nvPr/>
        </p:nvCxnSpPr>
        <p:spPr>
          <a:xfrm rot="-5400000" flipH="1">
            <a:off x="4571991" y="3775126"/>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1 (E10)</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964912"/>
            <a:ext cx="2861400" cy="3769425"/>
          </a:xfrm>
        </p:spPr>
        <p:txBody>
          <a:bodyPr/>
          <a:lstStyle/>
          <a:p>
            <a:pPr>
              <a:buFont typeface="Wingdings" panose="05000000000000000000" pitchFamily="2" charset="2"/>
              <a:buChar char="§"/>
            </a:pPr>
            <a:r>
              <a:rPr lang="en-US" dirty="0"/>
              <a:t>Type 1 diabetes mellitus (T1D) is an autoimmune disease that leads to the destruction of insulin-producing pancreatic beta cells</a:t>
            </a:r>
          </a:p>
          <a:p>
            <a:pPr>
              <a:buFont typeface="Wingdings" panose="05000000000000000000" pitchFamily="2" charset="2"/>
              <a:buChar char="§"/>
            </a:pPr>
            <a:endParaRPr lang="en-US" dirty="0"/>
          </a:p>
          <a:p>
            <a:pPr>
              <a:buFont typeface="Wingdings" panose="05000000000000000000" pitchFamily="2" charset="2"/>
              <a:buChar char="§"/>
            </a:pPr>
            <a:r>
              <a:rPr lang="en-US" dirty="0"/>
              <a:t>T1D require life-long insulin replacement with multiple daily insulin injections daily, insulin pump therapy, or the use of an automated insulin delivery system</a:t>
            </a:r>
          </a:p>
          <a:p>
            <a:pPr marL="139700" indent="0">
              <a:buNone/>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124541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2(E11)</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It is characterized by high levels of sugar in the blood</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is </a:t>
            </a:r>
            <a:r>
              <a:rPr lang="en-US" b="1" dirty="0"/>
              <a:t>a long-term medical condition in which your body doesn't use insulin properly</a:t>
            </a:r>
            <a:r>
              <a:rPr lang="en-US" dirty="0"/>
              <a:t>, resulting in unusual blood sugar levels</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mellitus (T2DM) </a:t>
            </a:r>
            <a:r>
              <a:rPr lang="en-US" b="1" dirty="0"/>
              <a:t>accounts for around 90% of all cases of diabetes</a:t>
            </a:r>
            <a:endParaRPr lang="en-US" dirty="0"/>
          </a:p>
          <a:p>
            <a:pPr>
              <a:buFont typeface="Wingdings" panose="05000000000000000000" pitchFamily="2" charset="2"/>
              <a:buChar char="§"/>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2830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Hyperthyroidism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Hyperthyroidism happens when the thyroid gland makes too much thyroid hormone</a:t>
            </a:r>
          </a:p>
          <a:p>
            <a:pPr marL="0" indent="0">
              <a:buNone/>
            </a:pPr>
            <a:endParaRPr lang="en-US" dirty="0"/>
          </a:p>
          <a:p>
            <a:pPr>
              <a:buFont typeface="Wingdings" panose="05000000000000000000" pitchFamily="2" charset="2"/>
              <a:buChar char="§"/>
            </a:pPr>
            <a:r>
              <a:rPr lang="en-US" dirty="0"/>
              <a:t>This condition also is called overactive thyroid</a:t>
            </a:r>
          </a:p>
          <a:p>
            <a:pPr>
              <a:buFont typeface="Wingdings" panose="05000000000000000000" pitchFamily="2" charset="2"/>
              <a:buChar char="§"/>
            </a:pPr>
            <a:endParaRPr lang="en-US" dirty="0"/>
          </a:p>
          <a:p>
            <a:pPr>
              <a:buFont typeface="Wingdings" panose="05000000000000000000" pitchFamily="2" charset="2"/>
              <a:buChar char="§"/>
            </a:pPr>
            <a:r>
              <a:rPr lang="en-US" dirty="0"/>
              <a:t>Hyperthyroidism speeds up the body's metabolism. That can cause many symptoms, such as weight loss, hand tremors, and rapid or irregular heartbeat</a:t>
            </a:r>
          </a:p>
          <a:p>
            <a:pPr marL="139700" indent="0">
              <a:buNone/>
            </a:pPr>
            <a:endParaRPr lang="en-US" dirty="0"/>
          </a:p>
        </p:txBody>
      </p:sp>
      <p:pic>
        <p:nvPicPr>
          <p:cNvPr id="5" name="Picture 2" descr="Free vector hand drawn flat design thyroid illustration">
            <a:extLst>
              <a:ext uri="{FF2B5EF4-FFF2-40B4-BE49-F238E27FC236}">
                <a16:creationId xmlns:a16="http://schemas.microsoft.com/office/drawing/2014/main" id="{7FEFE13A-0069-4D45-BA0F-375A948A5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45" t="15306" r="8439" b="14848"/>
          <a:stretch/>
        </p:blipFill>
        <p:spPr bwMode="auto">
          <a:xfrm>
            <a:off x="4408850" y="1331494"/>
            <a:ext cx="3790950" cy="296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80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Cushing Syndrome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166200" cy="3769425"/>
          </a:xfrm>
        </p:spPr>
        <p:txBody>
          <a:bodyPr/>
          <a:lstStyle/>
          <a:p>
            <a:pPr marL="139700" indent="0">
              <a:buNone/>
            </a:pPr>
            <a:endParaRPr lang="en-US" b="1" dirty="0"/>
          </a:p>
          <a:p>
            <a:pPr>
              <a:buFont typeface="Wingdings" panose="05000000000000000000" pitchFamily="2" charset="2"/>
              <a:buChar char="§"/>
            </a:pPr>
            <a:r>
              <a:rPr lang="en-US" dirty="0"/>
              <a:t>Cushing disease (also called Cushing's disease or hypercortisolism) occurs when your body makes too much cortisol, a hormone related to the body's stress response</a:t>
            </a:r>
          </a:p>
          <a:p>
            <a:pPr marL="0" indent="0">
              <a:buNone/>
            </a:pPr>
            <a:endParaRPr lang="en-US" dirty="0"/>
          </a:p>
          <a:p>
            <a:pPr>
              <a:buFont typeface="Wingdings" panose="05000000000000000000" pitchFamily="2" charset="2"/>
              <a:buChar char="§"/>
            </a:pPr>
            <a:r>
              <a:rPr lang="en-US" dirty="0"/>
              <a:t>It's a rare pituitary disorder that is progressive. That means that without treatment, it gets worse over time</a:t>
            </a:r>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4903A32C-7DB3-4379-9472-4091CC003B2C}"/>
              </a:ext>
            </a:extLst>
          </p:cNvPr>
          <p:cNvPicPr>
            <a:picLocks noChangeAspect="1"/>
          </p:cNvPicPr>
          <p:nvPr/>
        </p:nvPicPr>
        <p:blipFill>
          <a:blip r:embed="rId2"/>
          <a:stretch>
            <a:fillRect/>
          </a:stretch>
        </p:blipFill>
        <p:spPr>
          <a:xfrm>
            <a:off x="3886200" y="603251"/>
            <a:ext cx="4378739" cy="4042186"/>
          </a:xfrm>
          <a:prstGeom prst="rect">
            <a:avLst/>
          </a:prstGeom>
        </p:spPr>
      </p:pic>
    </p:spTree>
    <p:extLst>
      <p:ext uri="{BB962C8B-B14F-4D97-AF65-F5344CB8AC3E}">
        <p14:creationId xmlns:p14="http://schemas.microsoft.com/office/powerpoint/2010/main" val="114488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Addison’s Disease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Addison's disease, also called adrenal insufficiency, is an uncommon illness that occurs when the body doesn't make enough of certain hormones</a:t>
            </a:r>
          </a:p>
          <a:p>
            <a:pPr>
              <a:buFont typeface="Wingdings" panose="05000000000000000000" pitchFamily="2" charset="2"/>
              <a:buChar char="§"/>
            </a:pPr>
            <a:endParaRPr lang="en-US" dirty="0"/>
          </a:p>
          <a:p>
            <a:pPr>
              <a:buFont typeface="Wingdings" panose="05000000000000000000" pitchFamily="2" charset="2"/>
              <a:buChar char="§"/>
            </a:pPr>
            <a:r>
              <a:rPr lang="en-US" dirty="0"/>
              <a:t>In Addison's disease, the adrenal glands make too little cortisol and, often, too little of another hormone, aldosterone</a:t>
            </a:r>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A2A0E757-B9EF-4109-AA2C-A6BA0AEA9496}"/>
              </a:ext>
            </a:extLst>
          </p:cNvPr>
          <p:cNvPicPr>
            <a:picLocks noChangeAspect="1"/>
          </p:cNvPicPr>
          <p:nvPr/>
        </p:nvPicPr>
        <p:blipFill>
          <a:blip r:embed="rId2"/>
          <a:stretch>
            <a:fillRect/>
          </a:stretch>
        </p:blipFill>
        <p:spPr>
          <a:xfrm>
            <a:off x="4394200" y="514350"/>
            <a:ext cx="3597621" cy="4057650"/>
          </a:xfrm>
          <a:prstGeom prst="rect">
            <a:avLst/>
          </a:prstGeom>
        </p:spPr>
      </p:pic>
    </p:spTree>
    <p:extLst>
      <p:ext uri="{BB962C8B-B14F-4D97-AF65-F5344CB8AC3E}">
        <p14:creationId xmlns:p14="http://schemas.microsoft.com/office/powerpoint/2010/main" val="222613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Polycystic Ovary Syndrome(PCOS)</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Polycystic ovary syndrome is </a:t>
            </a:r>
            <a:r>
              <a:rPr lang="en-US" b="1" dirty="0"/>
              <a:t>a condition in which your hormones are out of balance(androgens)</a:t>
            </a:r>
          </a:p>
          <a:p>
            <a:pPr>
              <a:buFont typeface="Wingdings" panose="05000000000000000000" pitchFamily="2" charset="2"/>
              <a:buChar char="§"/>
            </a:pPr>
            <a:r>
              <a:rPr lang="en-US" dirty="0"/>
              <a:t>The syndrome is named after cysts which form on the ovaries </a:t>
            </a:r>
          </a:p>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endParaRPr lang="en-US" b="1" dirty="0"/>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E1D0F6AA-FF36-45DC-AE6E-AA9A548D9CBB}"/>
              </a:ext>
            </a:extLst>
          </p:cNvPr>
          <p:cNvPicPr>
            <a:picLocks noChangeAspect="1"/>
          </p:cNvPicPr>
          <p:nvPr/>
        </p:nvPicPr>
        <p:blipFill>
          <a:blip r:embed="rId2"/>
          <a:stretch>
            <a:fillRect/>
          </a:stretch>
        </p:blipFill>
        <p:spPr>
          <a:xfrm>
            <a:off x="4076700" y="876011"/>
            <a:ext cx="4876800" cy="3829339"/>
          </a:xfrm>
          <a:prstGeom prst="rect">
            <a:avLst/>
          </a:prstGeom>
        </p:spPr>
      </p:pic>
    </p:spTree>
    <p:extLst>
      <p:ext uri="{BB962C8B-B14F-4D97-AF65-F5344CB8AC3E}">
        <p14:creationId xmlns:p14="http://schemas.microsoft.com/office/powerpoint/2010/main" val="34985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42581" y="32575"/>
            <a:ext cx="7704000" cy="11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rPr>
              <a:t>ANATOMY OF EN</a:t>
            </a:r>
            <a:r>
              <a:rPr lang="en-US" b="1" dirty="0">
                <a:solidFill>
                  <a:schemeClr val="dk1"/>
                </a:solidFill>
              </a:rPr>
              <a:t>DOCRINE SYSTEM</a:t>
            </a:r>
            <a:endParaRPr b="1" dirty="0">
              <a:solidFill>
                <a:schemeClr val="dk1"/>
              </a:solidFill>
            </a:endParaRPr>
          </a:p>
        </p:txBody>
      </p:sp>
      <p:sp>
        <p:nvSpPr>
          <p:cNvPr id="93" name="Google Shape;93;p17"/>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p>
            <a:pPr marL="182880" lvl="0" indent="-193040" algn="l" rtl="0">
              <a:spcBef>
                <a:spcPts val="0"/>
              </a:spcBef>
              <a:spcAft>
                <a:spcPts val="0"/>
              </a:spcAft>
              <a:buClr>
                <a:schemeClr val="dk1"/>
              </a:buClr>
              <a:buSzPts val="1600"/>
              <a:buFont typeface="Anaheim"/>
              <a:buChar char="●"/>
            </a:pPr>
            <a:endParaRPr dirty="0">
              <a:solidFill>
                <a:schemeClr val="dk1"/>
              </a:solidFill>
            </a:endParaRPr>
          </a:p>
        </p:txBody>
      </p:sp>
      <p:pic>
        <p:nvPicPr>
          <p:cNvPr id="4" name="Picture 8" descr="Vector human endocrine system">
            <a:extLst>
              <a:ext uri="{FF2B5EF4-FFF2-40B4-BE49-F238E27FC236}">
                <a16:creationId xmlns:a16="http://schemas.microsoft.com/office/drawing/2014/main" id="{DACAAD0C-6854-49F3-9456-86A463A4C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3" t="13564" r="10023" b="7227"/>
          <a:stretch/>
        </p:blipFill>
        <p:spPr bwMode="auto">
          <a:xfrm>
            <a:off x="232229" y="711200"/>
            <a:ext cx="5319485" cy="4309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59BD97-36C6-41E5-A45A-ACCBD8CE2169}"/>
              </a:ext>
            </a:extLst>
          </p:cNvPr>
          <p:cNvSpPr txBox="1"/>
          <p:nvPr/>
        </p:nvSpPr>
        <p:spPr>
          <a:xfrm>
            <a:off x="5912661" y="866274"/>
            <a:ext cx="2846327" cy="2893100"/>
          </a:xfrm>
          <a:prstGeom prst="rect">
            <a:avLst/>
          </a:prstGeom>
          <a:solidFill>
            <a:schemeClr val="bg1">
              <a:lumMod val="20000"/>
              <a:lumOff val="80000"/>
            </a:schemeClr>
          </a:solidFill>
        </p:spPr>
        <p:txBody>
          <a:bodyPr wrap="square" rtlCol="0">
            <a:spAutoFit/>
          </a:bodyPr>
          <a:lstStyle/>
          <a:p>
            <a:pPr marL="285750" indent="-285750">
              <a:buFont typeface="Wingdings" panose="05000000000000000000" pitchFamily="2" charset="2"/>
              <a:buChar char="q"/>
            </a:pPr>
            <a:r>
              <a:rPr lang="en-US" dirty="0">
                <a:latin typeface="__Source_Sans_3_Fallback_4cbbeb"/>
              </a:rPr>
              <a:t>The endocrine system is a complex network of glands and organs that produce, store, and secrete hormones, which are chemical messengers that regulate various physiological functions in the body. These hormones play a crucial role in maintaining homeostasis, coordinating growth and development, regulating metabolism, and responding to environmental stimuli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92"/>
                                        </p:tgtEl>
                                        <p:attrNameLst>
                                          <p:attrName>r</p:attrName>
                                        </p:attrNameLst>
                                      </p:cBhvr>
                                    </p:animRot>
                                    <p:animRot by="-240000">
                                      <p:cBhvr>
                                        <p:cTn id="7" dur="200" fill="hold">
                                          <p:stCondLst>
                                            <p:cond delay="200"/>
                                          </p:stCondLst>
                                        </p:cTn>
                                        <p:tgtEl>
                                          <p:spTgt spid="92"/>
                                        </p:tgtEl>
                                        <p:attrNameLst>
                                          <p:attrName>r</p:attrName>
                                        </p:attrNameLst>
                                      </p:cBhvr>
                                    </p:animRot>
                                    <p:animRot by="240000">
                                      <p:cBhvr>
                                        <p:cTn id="8" dur="200" fill="hold">
                                          <p:stCondLst>
                                            <p:cond delay="400"/>
                                          </p:stCondLst>
                                        </p:cTn>
                                        <p:tgtEl>
                                          <p:spTgt spid="92"/>
                                        </p:tgtEl>
                                        <p:attrNameLst>
                                          <p:attrName>r</p:attrName>
                                        </p:attrNameLst>
                                      </p:cBhvr>
                                    </p:animRot>
                                    <p:animRot by="-240000">
                                      <p:cBhvr>
                                        <p:cTn id="9" dur="200" fill="hold">
                                          <p:stCondLst>
                                            <p:cond delay="600"/>
                                          </p:stCondLst>
                                        </p:cTn>
                                        <p:tgtEl>
                                          <p:spTgt spid="92"/>
                                        </p:tgtEl>
                                        <p:attrNameLst>
                                          <p:attrName>r</p:attrName>
                                        </p:attrNameLst>
                                      </p:cBhvr>
                                    </p:animRot>
                                    <p:animRot by="120000">
                                      <p:cBhvr>
                                        <p:cTn id="10" dur="200" fill="hold">
                                          <p:stCondLst>
                                            <p:cond delay="800"/>
                                          </p:stCondLst>
                                        </p:cTn>
                                        <p:tgtEl>
                                          <p:spTgt spid="92"/>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6" presetClass="entr" presetSubtype="16"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Hypogonadism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Hypogonadism occurs when the body's sex glands (gonads) produce little or no hormones</a:t>
            </a:r>
          </a:p>
          <a:p>
            <a:pPr>
              <a:buFont typeface="Wingdings" panose="05000000000000000000" pitchFamily="2" charset="2"/>
              <a:buChar char="§"/>
            </a:pPr>
            <a:r>
              <a:rPr lang="en-US" dirty="0"/>
              <a:t>In men, these glands are the testes. Low testosterone (male hypogonadism) is a condition </a:t>
            </a:r>
            <a:r>
              <a:rPr lang="en-US" b="1" dirty="0"/>
              <a:t>in which your testicles don't produce enough testosterone</a:t>
            </a:r>
          </a:p>
          <a:p>
            <a:pPr>
              <a:buFont typeface="Wingdings" panose="05000000000000000000" pitchFamily="2" charset="2"/>
              <a:buChar char="§"/>
            </a:pPr>
            <a:r>
              <a:rPr lang="en-US" dirty="0"/>
              <a:t>Hypogonadism in females describes the inadequate function of the ovaries, with impaired production of germ cells (eggs) and sex hormones (estrogen and progesterone)</a:t>
            </a:r>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7474C3DF-0C67-4BAE-AEE0-0B8D30173D7E}"/>
              </a:ext>
            </a:extLst>
          </p:cNvPr>
          <p:cNvPicPr>
            <a:picLocks noChangeAspect="1"/>
          </p:cNvPicPr>
          <p:nvPr/>
        </p:nvPicPr>
        <p:blipFill>
          <a:blip r:embed="rId2"/>
          <a:stretch>
            <a:fillRect/>
          </a:stretch>
        </p:blipFill>
        <p:spPr>
          <a:xfrm>
            <a:off x="6489700" y="2571750"/>
            <a:ext cx="2457450" cy="1857375"/>
          </a:xfrm>
          <a:prstGeom prst="rect">
            <a:avLst/>
          </a:prstGeom>
        </p:spPr>
      </p:pic>
      <p:pic>
        <p:nvPicPr>
          <p:cNvPr id="8" name="Picture 7">
            <a:extLst>
              <a:ext uri="{FF2B5EF4-FFF2-40B4-BE49-F238E27FC236}">
                <a16:creationId xmlns:a16="http://schemas.microsoft.com/office/drawing/2014/main" id="{CD004C54-AB5A-4CCC-B61E-23D0120919F8}"/>
              </a:ext>
            </a:extLst>
          </p:cNvPr>
          <p:cNvPicPr>
            <a:picLocks noChangeAspect="1"/>
          </p:cNvPicPr>
          <p:nvPr/>
        </p:nvPicPr>
        <p:blipFill>
          <a:blip r:embed="rId3"/>
          <a:stretch>
            <a:fillRect/>
          </a:stretch>
        </p:blipFill>
        <p:spPr>
          <a:xfrm>
            <a:off x="4032250" y="876012"/>
            <a:ext cx="2457450" cy="1857375"/>
          </a:xfrm>
          <a:prstGeom prst="rect">
            <a:avLst/>
          </a:prstGeom>
        </p:spPr>
      </p:pic>
    </p:spTree>
    <p:extLst>
      <p:ext uri="{BB962C8B-B14F-4D97-AF65-F5344CB8AC3E}">
        <p14:creationId xmlns:p14="http://schemas.microsoft.com/office/powerpoint/2010/main" val="184180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6CB-1809-4AA5-87B0-2B3ECA54AF4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2565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65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713217" y="2457053"/>
            <a:ext cx="956523" cy="956523"/>
            <a:chOff x="6599039" y="1837360"/>
            <a:chExt cx="1107600" cy="1107600"/>
          </a:xfrm>
        </p:grpSpPr>
        <p:sp>
          <p:nvSpPr>
            <p:cNvPr id="99" name="Google Shape;9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flipH="1">
              <a:off x="6599039" y="1837360"/>
              <a:ext cx="1107600" cy="1107600"/>
            </a:xfrm>
            <a:prstGeom prst="blockArc">
              <a:avLst>
                <a:gd name="adj1" fmla="val 1065018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01" name="Google Shape;101;p18"/>
          <p:cNvGrpSpPr/>
          <p:nvPr/>
        </p:nvGrpSpPr>
        <p:grpSpPr>
          <a:xfrm>
            <a:off x="713217" y="3595291"/>
            <a:ext cx="956523" cy="956523"/>
            <a:chOff x="6599039" y="1837360"/>
            <a:chExt cx="1107600" cy="1107600"/>
          </a:xfrm>
        </p:grpSpPr>
        <p:sp>
          <p:nvSpPr>
            <p:cNvPr id="102" name="Google Shape;102;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6599039" y="1837360"/>
              <a:ext cx="1107600" cy="1107600"/>
            </a:xfrm>
            <a:prstGeom prst="blockArc">
              <a:avLst>
                <a:gd name="adj1" fmla="val 5395282"/>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4" name="Google Shape;104;p18"/>
          <p:cNvSpPr/>
          <p:nvPr/>
        </p:nvSpPr>
        <p:spPr>
          <a:xfrm>
            <a:off x="3799956" y="1549695"/>
            <a:ext cx="4624013" cy="2853843"/>
          </a:xfrm>
          <a:custGeom>
            <a:avLst/>
            <a:gdLst/>
            <a:ahLst/>
            <a:cxnLst/>
            <a:rect l="l" t="t" r="r" b="b"/>
            <a:pathLst>
              <a:path w="143247" h="88409" extrusionOk="0">
                <a:moveTo>
                  <a:pt x="12973" y="0"/>
                </a:moveTo>
                <a:lnTo>
                  <a:pt x="12573" y="1028"/>
                </a:lnTo>
                <a:lnTo>
                  <a:pt x="12973" y="1427"/>
                </a:lnTo>
                <a:lnTo>
                  <a:pt x="12782" y="1902"/>
                </a:lnTo>
                <a:lnTo>
                  <a:pt x="12288" y="2777"/>
                </a:lnTo>
                <a:lnTo>
                  <a:pt x="13011" y="3709"/>
                </a:lnTo>
                <a:lnTo>
                  <a:pt x="12649" y="4166"/>
                </a:lnTo>
                <a:lnTo>
                  <a:pt x="12649" y="5402"/>
                </a:lnTo>
                <a:lnTo>
                  <a:pt x="11774" y="6448"/>
                </a:lnTo>
                <a:lnTo>
                  <a:pt x="10481" y="6448"/>
                </a:lnTo>
                <a:lnTo>
                  <a:pt x="10310" y="5041"/>
                </a:lnTo>
                <a:lnTo>
                  <a:pt x="11204" y="4737"/>
                </a:lnTo>
                <a:lnTo>
                  <a:pt x="11869" y="3805"/>
                </a:lnTo>
                <a:lnTo>
                  <a:pt x="11869" y="2739"/>
                </a:lnTo>
                <a:lnTo>
                  <a:pt x="10310" y="2473"/>
                </a:lnTo>
                <a:lnTo>
                  <a:pt x="8864" y="1902"/>
                </a:lnTo>
                <a:lnTo>
                  <a:pt x="8465" y="856"/>
                </a:lnTo>
                <a:lnTo>
                  <a:pt x="7837" y="856"/>
                </a:lnTo>
                <a:lnTo>
                  <a:pt x="7400" y="2055"/>
                </a:lnTo>
                <a:lnTo>
                  <a:pt x="7400" y="2758"/>
                </a:lnTo>
                <a:lnTo>
                  <a:pt x="7837" y="2968"/>
                </a:lnTo>
                <a:lnTo>
                  <a:pt x="7799" y="4014"/>
                </a:lnTo>
                <a:lnTo>
                  <a:pt x="8503" y="4109"/>
                </a:lnTo>
                <a:lnTo>
                  <a:pt x="7761" y="4832"/>
                </a:lnTo>
                <a:lnTo>
                  <a:pt x="7723" y="6258"/>
                </a:lnTo>
                <a:lnTo>
                  <a:pt x="8198" y="7133"/>
                </a:lnTo>
                <a:lnTo>
                  <a:pt x="7419" y="8065"/>
                </a:lnTo>
                <a:lnTo>
                  <a:pt x="7419" y="8845"/>
                </a:lnTo>
                <a:lnTo>
                  <a:pt x="6525" y="11679"/>
                </a:lnTo>
                <a:lnTo>
                  <a:pt x="6125" y="12269"/>
                </a:lnTo>
                <a:lnTo>
                  <a:pt x="5650" y="12954"/>
                </a:lnTo>
                <a:lnTo>
                  <a:pt x="5650" y="14095"/>
                </a:lnTo>
                <a:lnTo>
                  <a:pt x="4489" y="16225"/>
                </a:lnTo>
                <a:lnTo>
                  <a:pt x="2816" y="19230"/>
                </a:lnTo>
                <a:lnTo>
                  <a:pt x="2663" y="22407"/>
                </a:lnTo>
                <a:lnTo>
                  <a:pt x="2207" y="23187"/>
                </a:lnTo>
                <a:lnTo>
                  <a:pt x="2378" y="24423"/>
                </a:lnTo>
                <a:lnTo>
                  <a:pt x="818" y="26934"/>
                </a:lnTo>
                <a:lnTo>
                  <a:pt x="0" y="28075"/>
                </a:lnTo>
                <a:lnTo>
                  <a:pt x="1484" y="29749"/>
                </a:lnTo>
                <a:lnTo>
                  <a:pt x="1180" y="31080"/>
                </a:lnTo>
                <a:lnTo>
                  <a:pt x="1085" y="33173"/>
                </a:lnTo>
                <a:lnTo>
                  <a:pt x="2112" y="34732"/>
                </a:lnTo>
                <a:lnTo>
                  <a:pt x="2017" y="36140"/>
                </a:lnTo>
                <a:lnTo>
                  <a:pt x="2949" y="37167"/>
                </a:lnTo>
                <a:lnTo>
                  <a:pt x="2854" y="39754"/>
                </a:lnTo>
                <a:lnTo>
                  <a:pt x="3862" y="40952"/>
                </a:lnTo>
                <a:lnTo>
                  <a:pt x="3862" y="41618"/>
                </a:lnTo>
                <a:lnTo>
                  <a:pt x="3253" y="42284"/>
                </a:lnTo>
                <a:lnTo>
                  <a:pt x="3253" y="42797"/>
                </a:lnTo>
                <a:lnTo>
                  <a:pt x="3652" y="43159"/>
                </a:lnTo>
                <a:lnTo>
                  <a:pt x="4489" y="45232"/>
                </a:lnTo>
                <a:lnTo>
                  <a:pt x="4699" y="45726"/>
                </a:lnTo>
                <a:lnTo>
                  <a:pt x="5079" y="46658"/>
                </a:lnTo>
                <a:lnTo>
                  <a:pt x="4775" y="47438"/>
                </a:lnTo>
                <a:lnTo>
                  <a:pt x="4984" y="48009"/>
                </a:lnTo>
                <a:lnTo>
                  <a:pt x="5250" y="48484"/>
                </a:lnTo>
                <a:lnTo>
                  <a:pt x="4908" y="49454"/>
                </a:lnTo>
                <a:lnTo>
                  <a:pt x="4813" y="49759"/>
                </a:lnTo>
                <a:lnTo>
                  <a:pt x="5593" y="50386"/>
                </a:lnTo>
                <a:lnTo>
                  <a:pt x="7799" y="50653"/>
                </a:lnTo>
                <a:lnTo>
                  <a:pt x="9492" y="52707"/>
                </a:lnTo>
                <a:lnTo>
                  <a:pt x="10386" y="52954"/>
                </a:lnTo>
                <a:lnTo>
                  <a:pt x="10557" y="53905"/>
                </a:lnTo>
                <a:lnTo>
                  <a:pt x="11603" y="53905"/>
                </a:lnTo>
                <a:lnTo>
                  <a:pt x="11603" y="55237"/>
                </a:lnTo>
                <a:lnTo>
                  <a:pt x="12744" y="55693"/>
                </a:lnTo>
                <a:lnTo>
                  <a:pt x="12839" y="56739"/>
                </a:lnTo>
                <a:lnTo>
                  <a:pt x="13049" y="59136"/>
                </a:lnTo>
                <a:lnTo>
                  <a:pt x="19744" y="59136"/>
                </a:lnTo>
                <a:lnTo>
                  <a:pt x="19744" y="60677"/>
                </a:lnTo>
                <a:lnTo>
                  <a:pt x="25241" y="64005"/>
                </a:lnTo>
                <a:lnTo>
                  <a:pt x="29312" y="66459"/>
                </a:lnTo>
                <a:lnTo>
                  <a:pt x="37662" y="67486"/>
                </a:lnTo>
                <a:lnTo>
                  <a:pt x="38061" y="65679"/>
                </a:lnTo>
                <a:lnTo>
                  <a:pt x="42740" y="66022"/>
                </a:lnTo>
                <a:lnTo>
                  <a:pt x="47077" y="71290"/>
                </a:lnTo>
                <a:lnTo>
                  <a:pt x="47762" y="72108"/>
                </a:lnTo>
                <a:lnTo>
                  <a:pt x="47686" y="73687"/>
                </a:lnTo>
                <a:cubicBezTo>
                  <a:pt x="47686" y="73687"/>
                  <a:pt x="49340" y="76540"/>
                  <a:pt x="51623" y="77111"/>
                </a:cubicBezTo>
                <a:lnTo>
                  <a:pt x="53164" y="75912"/>
                </a:lnTo>
                <a:lnTo>
                  <a:pt x="53164" y="74200"/>
                </a:lnTo>
                <a:lnTo>
                  <a:pt x="55636" y="74296"/>
                </a:lnTo>
                <a:lnTo>
                  <a:pt x="56093" y="74771"/>
                </a:lnTo>
                <a:lnTo>
                  <a:pt x="57538" y="74771"/>
                </a:lnTo>
                <a:cubicBezTo>
                  <a:pt x="57538" y="74771"/>
                  <a:pt x="59041" y="76045"/>
                  <a:pt x="60087" y="78556"/>
                </a:cubicBezTo>
                <a:cubicBezTo>
                  <a:pt x="60106" y="78575"/>
                  <a:pt x="60106" y="78613"/>
                  <a:pt x="60125" y="78651"/>
                </a:cubicBezTo>
                <a:cubicBezTo>
                  <a:pt x="60125" y="78651"/>
                  <a:pt x="61248" y="81752"/>
                  <a:pt x="62693" y="82570"/>
                </a:cubicBezTo>
                <a:cubicBezTo>
                  <a:pt x="62693" y="82570"/>
                  <a:pt x="62978" y="83026"/>
                  <a:pt x="63150" y="84224"/>
                </a:cubicBezTo>
                <a:cubicBezTo>
                  <a:pt x="63150" y="84224"/>
                  <a:pt x="63321" y="84985"/>
                  <a:pt x="63929" y="85803"/>
                </a:cubicBezTo>
                <a:cubicBezTo>
                  <a:pt x="64500" y="86564"/>
                  <a:pt x="65451" y="87382"/>
                  <a:pt x="66973" y="87686"/>
                </a:cubicBezTo>
                <a:lnTo>
                  <a:pt x="69350" y="88409"/>
                </a:lnTo>
                <a:lnTo>
                  <a:pt x="69921" y="87952"/>
                </a:lnTo>
                <a:cubicBezTo>
                  <a:pt x="69921" y="87952"/>
                  <a:pt x="69446" y="86887"/>
                  <a:pt x="69274" y="85784"/>
                </a:cubicBezTo>
                <a:cubicBezTo>
                  <a:pt x="69217" y="85290"/>
                  <a:pt x="69179" y="84795"/>
                  <a:pt x="69312" y="84358"/>
                </a:cubicBezTo>
                <a:lnTo>
                  <a:pt x="69255" y="81790"/>
                </a:lnTo>
                <a:lnTo>
                  <a:pt x="69921" y="81619"/>
                </a:lnTo>
                <a:lnTo>
                  <a:pt x="70454" y="80382"/>
                </a:lnTo>
                <a:lnTo>
                  <a:pt x="71424" y="80287"/>
                </a:lnTo>
                <a:lnTo>
                  <a:pt x="72127" y="79241"/>
                </a:lnTo>
                <a:lnTo>
                  <a:pt x="74087" y="78842"/>
                </a:lnTo>
                <a:lnTo>
                  <a:pt x="74562" y="78518"/>
                </a:lnTo>
                <a:lnTo>
                  <a:pt x="75837" y="77662"/>
                </a:lnTo>
                <a:lnTo>
                  <a:pt x="75837" y="76768"/>
                </a:lnTo>
                <a:lnTo>
                  <a:pt x="80211" y="74828"/>
                </a:lnTo>
                <a:lnTo>
                  <a:pt x="81581" y="74828"/>
                </a:lnTo>
                <a:lnTo>
                  <a:pt x="84814" y="75665"/>
                </a:lnTo>
                <a:lnTo>
                  <a:pt x="85290" y="75342"/>
                </a:lnTo>
                <a:lnTo>
                  <a:pt x="85290" y="74334"/>
                </a:lnTo>
                <a:lnTo>
                  <a:pt x="87610" y="74999"/>
                </a:lnTo>
                <a:lnTo>
                  <a:pt x="88181" y="76958"/>
                </a:lnTo>
                <a:lnTo>
                  <a:pt x="90197" y="76958"/>
                </a:lnTo>
                <a:lnTo>
                  <a:pt x="91396" y="75532"/>
                </a:lnTo>
                <a:lnTo>
                  <a:pt x="93659" y="76578"/>
                </a:lnTo>
                <a:lnTo>
                  <a:pt x="94572" y="76007"/>
                </a:lnTo>
                <a:lnTo>
                  <a:pt x="92917" y="74296"/>
                </a:lnTo>
                <a:lnTo>
                  <a:pt x="93526" y="73478"/>
                </a:lnTo>
                <a:lnTo>
                  <a:pt x="93526" y="72070"/>
                </a:lnTo>
                <a:lnTo>
                  <a:pt x="96816" y="72051"/>
                </a:lnTo>
                <a:lnTo>
                  <a:pt x="97596" y="71347"/>
                </a:lnTo>
                <a:lnTo>
                  <a:pt x="98205" y="72070"/>
                </a:lnTo>
                <a:lnTo>
                  <a:pt x="99346" y="71233"/>
                </a:lnTo>
                <a:lnTo>
                  <a:pt x="99403" y="71195"/>
                </a:lnTo>
                <a:lnTo>
                  <a:pt x="99955" y="71233"/>
                </a:lnTo>
                <a:lnTo>
                  <a:pt x="103588" y="71499"/>
                </a:lnTo>
                <a:lnTo>
                  <a:pt x="104938" y="73516"/>
                </a:lnTo>
                <a:lnTo>
                  <a:pt x="105813" y="73306"/>
                </a:lnTo>
                <a:lnTo>
                  <a:pt x="108077" y="71975"/>
                </a:lnTo>
                <a:lnTo>
                  <a:pt x="109979" y="72108"/>
                </a:lnTo>
                <a:lnTo>
                  <a:pt x="112242" y="74581"/>
                </a:lnTo>
                <a:lnTo>
                  <a:pt x="113003" y="74847"/>
                </a:lnTo>
                <a:lnTo>
                  <a:pt x="113212" y="77130"/>
                </a:lnTo>
                <a:lnTo>
                  <a:pt x="112908" y="78480"/>
                </a:lnTo>
                <a:lnTo>
                  <a:pt x="112870" y="78670"/>
                </a:lnTo>
                <a:lnTo>
                  <a:pt x="113212" y="79336"/>
                </a:lnTo>
                <a:lnTo>
                  <a:pt x="113935" y="79241"/>
                </a:lnTo>
                <a:lnTo>
                  <a:pt x="113935" y="79241"/>
                </a:lnTo>
                <a:lnTo>
                  <a:pt x="113764" y="80173"/>
                </a:lnTo>
                <a:lnTo>
                  <a:pt x="115172" y="81809"/>
                </a:lnTo>
                <a:lnTo>
                  <a:pt x="115875" y="81866"/>
                </a:lnTo>
                <a:lnTo>
                  <a:pt x="115875" y="82703"/>
                </a:lnTo>
                <a:lnTo>
                  <a:pt x="116237" y="83273"/>
                </a:lnTo>
                <a:lnTo>
                  <a:pt x="117074" y="83273"/>
                </a:lnTo>
                <a:lnTo>
                  <a:pt x="117074" y="84757"/>
                </a:lnTo>
                <a:lnTo>
                  <a:pt x="118310" y="84662"/>
                </a:lnTo>
                <a:cubicBezTo>
                  <a:pt x="118310" y="84662"/>
                  <a:pt x="119109" y="85347"/>
                  <a:pt x="119242" y="85689"/>
                </a:cubicBezTo>
                <a:lnTo>
                  <a:pt x="119242" y="85746"/>
                </a:lnTo>
                <a:lnTo>
                  <a:pt x="122495" y="85746"/>
                </a:lnTo>
                <a:lnTo>
                  <a:pt x="122495" y="81352"/>
                </a:lnTo>
                <a:lnTo>
                  <a:pt x="120954" y="78480"/>
                </a:lnTo>
                <a:lnTo>
                  <a:pt x="120155" y="77016"/>
                </a:lnTo>
                <a:lnTo>
                  <a:pt x="119946" y="74999"/>
                </a:lnTo>
                <a:lnTo>
                  <a:pt x="117835" y="73192"/>
                </a:lnTo>
                <a:lnTo>
                  <a:pt x="117835" y="71994"/>
                </a:lnTo>
                <a:lnTo>
                  <a:pt x="116960" y="71233"/>
                </a:lnTo>
                <a:lnTo>
                  <a:pt x="116902" y="71195"/>
                </a:lnTo>
                <a:lnTo>
                  <a:pt x="116541" y="69635"/>
                </a:lnTo>
                <a:lnTo>
                  <a:pt x="115723" y="68551"/>
                </a:lnTo>
                <a:lnTo>
                  <a:pt x="116009" y="63986"/>
                </a:lnTo>
                <a:lnTo>
                  <a:pt x="116028" y="63606"/>
                </a:lnTo>
                <a:lnTo>
                  <a:pt x="117169" y="62978"/>
                </a:lnTo>
                <a:lnTo>
                  <a:pt x="117873" y="61437"/>
                </a:lnTo>
                <a:lnTo>
                  <a:pt x="118767" y="61437"/>
                </a:lnTo>
                <a:lnTo>
                  <a:pt x="120878" y="59174"/>
                </a:lnTo>
                <a:lnTo>
                  <a:pt x="120821" y="58299"/>
                </a:lnTo>
                <a:lnTo>
                  <a:pt x="121772" y="56701"/>
                </a:lnTo>
                <a:lnTo>
                  <a:pt x="122038" y="56283"/>
                </a:lnTo>
                <a:lnTo>
                  <a:pt x="123674" y="55921"/>
                </a:lnTo>
                <a:lnTo>
                  <a:pt x="124701" y="53981"/>
                </a:lnTo>
                <a:lnTo>
                  <a:pt x="124701" y="52612"/>
                </a:lnTo>
                <a:lnTo>
                  <a:pt x="128201" y="52041"/>
                </a:lnTo>
                <a:lnTo>
                  <a:pt x="128657" y="50957"/>
                </a:lnTo>
                <a:lnTo>
                  <a:pt x="128030" y="49854"/>
                </a:lnTo>
                <a:lnTo>
                  <a:pt x="128676" y="49454"/>
                </a:lnTo>
                <a:lnTo>
                  <a:pt x="129057" y="49245"/>
                </a:lnTo>
                <a:lnTo>
                  <a:pt x="129057" y="47914"/>
                </a:lnTo>
                <a:lnTo>
                  <a:pt x="127725" y="46887"/>
                </a:lnTo>
                <a:lnTo>
                  <a:pt x="128486" y="46183"/>
                </a:lnTo>
                <a:lnTo>
                  <a:pt x="128524" y="45726"/>
                </a:lnTo>
                <a:lnTo>
                  <a:pt x="127763" y="45251"/>
                </a:lnTo>
                <a:lnTo>
                  <a:pt x="127992" y="44129"/>
                </a:lnTo>
                <a:lnTo>
                  <a:pt x="127098" y="43748"/>
                </a:lnTo>
                <a:lnTo>
                  <a:pt x="125956" y="43653"/>
                </a:lnTo>
                <a:lnTo>
                  <a:pt x="126280" y="42626"/>
                </a:lnTo>
                <a:lnTo>
                  <a:pt x="126185" y="42150"/>
                </a:lnTo>
                <a:lnTo>
                  <a:pt x="126013" y="41390"/>
                </a:lnTo>
                <a:lnTo>
                  <a:pt x="125253" y="40001"/>
                </a:lnTo>
                <a:lnTo>
                  <a:pt x="124530" y="39640"/>
                </a:lnTo>
                <a:lnTo>
                  <a:pt x="124435" y="37776"/>
                </a:lnTo>
                <a:lnTo>
                  <a:pt x="124035" y="36958"/>
                </a:lnTo>
                <a:lnTo>
                  <a:pt x="125139" y="35817"/>
                </a:lnTo>
                <a:lnTo>
                  <a:pt x="125614" y="36121"/>
                </a:lnTo>
                <a:lnTo>
                  <a:pt x="125291" y="37776"/>
                </a:lnTo>
                <a:lnTo>
                  <a:pt x="125386" y="39107"/>
                </a:lnTo>
                <a:lnTo>
                  <a:pt x="126394" y="39640"/>
                </a:lnTo>
                <a:lnTo>
                  <a:pt x="127060" y="40705"/>
                </a:lnTo>
                <a:lnTo>
                  <a:pt x="126945" y="42188"/>
                </a:lnTo>
                <a:lnTo>
                  <a:pt x="127725" y="42188"/>
                </a:lnTo>
                <a:lnTo>
                  <a:pt x="128505" y="40876"/>
                </a:lnTo>
                <a:lnTo>
                  <a:pt x="128981" y="38860"/>
                </a:lnTo>
                <a:lnTo>
                  <a:pt x="127839" y="37490"/>
                </a:lnTo>
                <a:lnTo>
                  <a:pt x="126869" y="35778"/>
                </a:lnTo>
                <a:lnTo>
                  <a:pt x="126869" y="35778"/>
                </a:lnTo>
                <a:lnTo>
                  <a:pt x="128296" y="35855"/>
                </a:lnTo>
                <a:lnTo>
                  <a:pt x="128429" y="36825"/>
                </a:lnTo>
                <a:lnTo>
                  <a:pt x="129000" y="36920"/>
                </a:lnTo>
                <a:lnTo>
                  <a:pt x="129856" y="34923"/>
                </a:lnTo>
                <a:lnTo>
                  <a:pt x="130502" y="33477"/>
                </a:lnTo>
                <a:lnTo>
                  <a:pt x="130103" y="30833"/>
                </a:lnTo>
                <a:lnTo>
                  <a:pt x="129742" y="30491"/>
                </a:lnTo>
                <a:lnTo>
                  <a:pt x="132024" y="28151"/>
                </a:lnTo>
                <a:lnTo>
                  <a:pt x="133470" y="28151"/>
                </a:lnTo>
                <a:lnTo>
                  <a:pt x="134345" y="27676"/>
                </a:lnTo>
                <a:lnTo>
                  <a:pt x="135676" y="26972"/>
                </a:lnTo>
                <a:lnTo>
                  <a:pt x="135676" y="25774"/>
                </a:lnTo>
                <a:lnTo>
                  <a:pt x="137540" y="25013"/>
                </a:lnTo>
                <a:lnTo>
                  <a:pt x="137749" y="24138"/>
                </a:lnTo>
                <a:lnTo>
                  <a:pt x="135999" y="22026"/>
                </a:lnTo>
                <a:lnTo>
                  <a:pt x="135999" y="19116"/>
                </a:lnTo>
                <a:lnTo>
                  <a:pt x="136399" y="17576"/>
                </a:lnTo>
                <a:lnTo>
                  <a:pt x="138662" y="16472"/>
                </a:lnTo>
                <a:lnTo>
                  <a:pt x="138662" y="15712"/>
                </a:lnTo>
                <a:lnTo>
                  <a:pt x="138396" y="14665"/>
                </a:lnTo>
                <a:lnTo>
                  <a:pt x="139366" y="14152"/>
                </a:lnTo>
                <a:lnTo>
                  <a:pt x="140660" y="14190"/>
                </a:lnTo>
                <a:lnTo>
                  <a:pt x="141782" y="13182"/>
                </a:lnTo>
                <a:lnTo>
                  <a:pt x="143246" y="11850"/>
                </a:lnTo>
                <a:lnTo>
                  <a:pt x="143246" y="10956"/>
                </a:lnTo>
                <a:lnTo>
                  <a:pt x="141325" y="10766"/>
                </a:lnTo>
                <a:lnTo>
                  <a:pt x="141211" y="9625"/>
                </a:lnTo>
                <a:lnTo>
                  <a:pt x="140165" y="9587"/>
                </a:lnTo>
                <a:lnTo>
                  <a:pt x="138986" y="5954"/>
                </a:lnTo>
                <a:lnTo>
                  <a:pt x="134135" y="5954"/>
                </a:lnTo>
                <a:lnTo>
                  <a:pt x="133413" y="9587"/>
                </a:lnTo>
                <a:lnTo>
                  <a:pt x="133926" y="10671"/>
                </a:lnTo>
                <a:lnTo>
                  <a:pt x="133983" y="11603"/>
                </a:lnTo>
                <a:lnTo>
                  <a:pt x="133356" y="11812"/>
                </a:lnTo>
                <a:lnTo>
                  <a:pt x="133317" y="12649"/>
                </a:lnTo>
                <a:lnTo>
                  <a:pt x="133051" y="13182"/>
                </a:lnTo>
                <a:lnTo>
                  <a:pt x="131948" y="13486"/>
                </a:lnTo>
                <a:lnTo>
                  <a:pt x="131510" y="14665"/>
                </a:lnTo>
                <a:lnTo>
                  <a:pt x="124435" y="16320"/>
                </a:lnTo>
                <a:lnTo>
                  <a:pt x="122590" y="17956"/>
                </a:lnTo>
                <a:lnTo>
                  <a:pt x="121924" y="19306"/>
                </a:lnTo>
                <a:lnTo>
                  <a:pt x="119204" y="20448"/>
                </a:lnTo>
                <a:lnTo>
                  <a:pt x="118976" y="20543"/>
                </a:lnTo>
                <a:lnTo>
                  <a:pt x="119242" y="21380"/>
                </a:lnTo>
                <a:lnTo>
                  <a:pt x="117378" y="21285"/>
                </a:lnTo>
                <a:lnTo>
                  <a:pt x="115000" y="22559"/>
                </a:lnTo>
                <a:lnTo>
                  <a:pt x="113593" y="23929"/>
                </a:lnTo>
                <a:lnTo>
                  <a:pt x="113821" y="24937"/>
                </a:lnTo>
                <a:lnTo>
                  <a:pt x="115210" y="24784"/>
                </a:lnTo>
                <a:lnTo>
                  <a:pt x="115533" y="25393"/>
                </a:lnTo>
                <a:lnTo>
                  <a:pt x="115172" y="26116"/>
                </a:lnTo>
                <a:lnTo>
                  <a:pt x="113840" y="26059"/>
                </a:lnTo>
                <a:lnTo>
                  <a:pt x="111938" y="27562"/>
                </a:lnTo>
                <a:lnTo>
                  <a:pt x="109770" y="27409"/>
                </a:lnTo>
                <a:lnTo>
                  <a:pt x="109541" y="27695"/>
                </a:lnTo>
                <a:lnTo>
                  <a:pt x="107449" y="30129"/>
                </a:lnTo>
                <a:lnTo>
                  <a:pt x="105794" y="30034"/>
                </a:lnTo>
                <a:lnTo>
                  <a:pt x="105794" y="29273"/>
                </a:lnTo>
                <a:lnTo>
                  <a:pt x="107259" y="28798"/>
                </a:lnTo>
                <a:lnTo>
                  <a:pt x="107316" y="27695"/>
                </a:lnTo>
                <a:lnTo>
                  <a:pt x="107392" y="26534"/>
                </a:lnTo>
                <a:lnTo>
                  <a:pt x="108800" y="25393"/>
                </a:lnTo>
                <a:lnTo>
                  <a:pt x="108172" y="22825"/>
                </a:lnTo>
                <a:lnTo>
                  <a:pt x="109104" y="21171"/>
                </a:lnTo>
                <a:lnTo>
                  <a:pt x="109009" y="20448"/>
                </a:lnTo>
                <a:lnTo>
                  <a:pt x="108895" y="19497"/>
                </a:lnTo>
                <a:lnTo>
                  <a:pt x="109199" y="19326"/>
                </a:lnTo>
                <a:lnTo>
                  <a:pt x="110207" y="20467"/>
                </a:lnTo>
                <a:lnTo>
                  <a:pt x="112014" y="20467"/>
                </a:lnTo>
                <a:lnTo>
                  <a:pt x="112528" y="19573"/>
                </a:lnTo>
                <a:lnTo>
                  <a:pt x="111120" y="17461"/>
                </a:lnTo>
                <a:lnTo>
                  <a:pt x="109351" y="15693"/>
                </a:lnTo>
                <a:lnTo>
                  <a:pt x="104824" y="15788"/>
                </a:lnTo>
                <a:lnTo>
                  <a:pt x="101838" y="15959"/>
                </a:lnTo>
                <a:lnTo>
                  <a:pt x="101477" y="15179"/>
                </a:lnTo>
                <a:lnTo>
                  <a:pt x="100640" y="14551"/>
                </a:lnTo>
                <a:lnTo>
                  <a:pt x="100640" y="13619"/>
                </a:lnTo>
                <a:lnTo>
                  <a:pt x="99879" y="13581"/>
                </a:lnTo>
                <a:lnTo>
                  <a:pt x="99879" y="13220"/>
                </a:lnTo>
                <a:lnTo>
                  <a:pt x="99860" y="12288"/>
                </a:lnTo>
                <a:lnTo>
                  <a:pt x="99137" y="11812"/>
                </a:lnTo>
                <a:lnTo>
                  <a:pt x="99042" y="10671"/>
                </a:lnTo>
                <a:lnTo>
                  <a:pt x="97958" y="10005"/>
                </a:lnTo>
                <a:lnTo>
                  <a:pt x="97691" y="10728"/>
                </a:lnTo>
                <a:lnTo>
                  <a:pt x="96417" y="10671"/>
                </a:lnTo>
                <a:lnTo>
                  <a:pt x="95124" y="8255"/>
                </a:lnTo>
                <a:lnTo>
                  <a:pt x="94515" y="7856"/>
                </a:lnTo>
                <a:lnTo>
                  <a:pt x="91148" y="7704"/>
                </a:lnTo>
                <a:lnTo>
                  <a:pt x="90806" y="8370"/>
                </a:lnTo>
                <a:lnTo>
                  <a:pt x="90901" y="8845"/>
                </a:lnTo>
                <a:lnTo>
                  <a:pt x="89665" y="10177"/>
                </a:lnTo>
                <a:lnTo>
                  <a:pt x="88733" y="10272"/>
                </a:lnTo>
                <a:lnTo>
                  <a:pt x="87972" y="11470"/>
                </a:lnTo>
                <a:lnTo>
                  <a:pt x="84871" y="10994"/>
                </a:lnTo>
                <a:lnTo>
                  <a:pt x="83483" y="11432"/>
                </a:lnTo>
                <a:lnTo>
                  <a:pt x="81676" y="10823"/>
                </a:lnTo>
                <a:lnTo>
                  <a:pt x="81143" y="9948"/>
                </a:lnTo>
                <a:lnTo>
                  <a:pt x="79298" y="9321"/>
                </a:lnTo>
                <a:lnTo>
                  <a:pt x="78576" y="10100"/>
                </a:lnTo>
                <a:lnTo>
                  <a:pt x="76103" y="9225"/>
                </a:lnTo>
                <a:lnTo>
                  <a:pt x="76103" y="7780"/>
                </a:lnTo>
                <a:lnTo>
                  <a:pt x="74924" y="7057"/>
                </a:lnTo>
                <a:lnTo>
                  <a:pt x="74924" y="8198"/>
                </a:lnTo>
                <a:lnTo>
                  <a:pt x="70663" y="8484"/>
                </a:lnTo>
                <a:lnTo>
                  <a:pt x="69084" y="8579"/>
                </a:lnTo>
                <a:lnTo>
                  <a:pt x="58946" y="8141"/>
                </a:lnTo>
                <a:lnTo>
                  <a:pt x="57957" y="8084"/>
                </a:lnTo>
                <a:lnTo>
                  <a:pt x="56664" y="8008"/>
                </a:lnTo>
                <a:lnTo>
                  <a:pt x="42360" y="6277"/>
                </a:lnTo>
                <a:lnTo>
                  <a:pt x="39564" y="5954"/>
                </a:lnTo>
                <a:lnTo>
                  <a:pt x="39297" y="5916"/>
                </a:lnTo>
                <a:lnTo>
                  <a:pt x="31290" y="4641"/>
                </a:lnTo>
                <a:lnTo>
                  <a:pt x="27790" y="4071"/>
                </a:lnTo>
                <a:lnTo>
                  <a:pt x="27505" y="3995"/>
                </a:lnTo>
                <a:lnTo>
                  <a:pt x="25203" y="3500"/>
                </a:lnTo>
                <a:lnTo>
                  <a:pt x="18451" y="1693"/>
                </a:lnTo>
                <a:lnTo>
                  <a:pt x="12973" y="0"/>
                </a:lnTo>
                <a:close/>
              </a:path>
            </a:pathLst>
          </a:custGeom>
          <a:noFill/>
          <a:ln w="19050" cap="flat" cmpd="sng">
            <a:solidFill>
              <a:schemeClr val="accent1"/>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101292" y="2513900"/>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12205" y="2932485"/>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5796731" y="1562429"/>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8"/>
          <p:cNvGrpSpPr/>
          <p:nvPr/>
        </p:nvGrpSpPr>
        <p:grpSpPr>
          <a:xfrm>
            <a:off x="713217" y="1318816"/>
            <a:ext cx="956523" cy="956523"/>
            <a:chOff x="6599039" y="1837360"/>
            <a:chExt cx="1107600" cy="1107600"/>
          </a:xfrm>
        </p:grpSpPr>
        <p:sp>
          <p:nvSpPr>
            <p:cNvPr id="109" name="Google Shape;10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flipH="1">
              <a:off x="6599039" y="1837360"/>
              <a:ext cx="1107600" cy="1107600"/>
            </a:xfrm>
            <a:prstGeom prst="blockArc">
              <a:avLst>
                <a:gd name="adj1" fmla="val 19477415"/>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11" name="Google Shape;111;p18"/>
          <p:cNvSpPr/>
          <p:nvPr/>
        </p:nvSpPr>
        <p:spPr>
          <a:xfrm>
            <a:off x="810929" y="1416527"/>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1</a:t>
            </a:r>
            <a:endParaRPr sz="2000" dirty="0">
              <a:solidFill>
                <a:schemeClr val="lt2"/>
              </a:solidFill>
              <a:latin typeface="Red Hat Text"/>
              <a:ea typeface="Red Hat Text"/>
              <a:cs typeface="Red Hat Text"/>
              <a:sym typeface="Red Hat Text"/>
            </a:endParaRPr>
          </a:p>
        </p:txBody>
      </p:sp>
      <p:sp>
        <p:nvSpPr>
          <p:cNvPr id="112" name="Google Shape;112;p18"/>
          <p:cNvSpPr/>
          <p:nvPr/>
        </p:nvSpPr>
        <p:spPr>
          <a:xfrm>
            <a:off x="810929" y="2554765"/>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2</a:t>
            </a:r>
            <a:endParaRPr sz="2000" dirty="0">
              <a:solidFill>
                <a:schemeClr val="lt2"/>
              </a:solidFill>
              <a:latin typeface="Red Hat Text"/>
              <a:ea typeface="Red Hat Text"/>
              <a:cs typeface="Red Hat Text"/>
              <a:sym typeface="Red Hat Text"/>
            </a:endParaRPr>
          </a:p>
        </p:txBody>
      </p:sp>
      <p:sp>
        <p:nvSpPr>
          <p:cNvPr id="113" name="Google Shape;113;p18"/>
          <p:cNvSpPr txBox="1">
            <a:spLocks noGrp="1"/>
          </p:cNvSpPr>
          <p:nvPr>
            <p:ph type="title"/>
          </p:nvPr>
        </p:nvSpPr>
        <p:spPr>
          <a:xfrm>
            <a:off x="158025" y="1284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 of </a:t>
            </a:r>
            <a:r>
              <a:rPr lang="en-US" dirty="0"/>
              <a:t>Endocrine System</a:t>
            </a:r>
            <a:endParaRPr dirty="0"/>
          </a:p>
        </p:txBody>
      </p:sp>
      <p:grpSp>
        <p:nvGrpSpPr>
          <p:cNvPr id="114" name="Google Shape;114;p18"/>
          <p:cNvGrpSpPr/>
          <p:nvPr/>
        </p:nvGrpSpPr>
        <p:grpSpPr>
          <a:xfrm>
            <a:off x="1790799" y="1283650"/>
            <a:ext cx="2382615" cy="1039752"/>
            <a:chOff x="1790800" y="1283650"/>
            <a:chExt cx="1723500" cy="1039752"/>
          </a:xfrm>
        </p:grpSpPr>
        <p:sp>
          <p:nvSpPr>
            <p:cNvPr id="115" name="Google Shape;115;p18"/>
            <p:cNvSpPr txBox="1"/>
            <p:nvPr/>
          </p:nvSpPr>
          <p:spPr>
            <a:xfrm>
              <a:off x="1790850" y="1537102"/>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latin typeface="__Source_Sans_3_Fallback_4cbbeb"/>
                  <a:ea typeface="Times New Roman" panose="02020603050405020304" pitchFamily="18" charset="0"/>
                  <a:cs typeface="Times New Roman" panose="02020603050405020304" pitchFamily="18" charset="0"/>
                </a:rPr>
                <a:t>They are</a:t>
              </a: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a:t>
              </a:r>
              <a:endParaRPr dirty="0">
                <a:solidFill>
                  <a:schemeClr val="bg2">
                    <a:lumMod val="50000"/>
                  </a:schemeClr>
                </a:solidFill>
                <a:latin typeface="Catamaran"/>
                <a:ea typeface="Catamaran"/>
                <a:cs typeface="Catamaran"/>
                <a:sym typeface="Catamaran"/>
              </a:endParaRPr>
            </a:p>
          </p:txBody>
        </p:sp>
        <p:sp>
          <p:nvSpPr>
            <p:cNvPr id="116" name="Google Shape;116;p18"/>
            <p:cNvSpPr/>
            <p:nvPr/>
          </p:nvSpPr>
          <p:spPr>
            <a:xfrm>
              <a:off x="1790800" y="1283650"/>
              <a:ext cx="17235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Hormones</a:t>
              </a:r>
              <a:endParaRPr sz="2500" dirty="0">
                <a:solidFill>
                  <a:schemeClr val="lt1"/>
                </a:solidFill>
                <a:latin typeface="Red Hat Text"/>
                <a:ea typeface="Red Hat Text"/>
                <a:cs typeface="Red Hat Text"/>
                <a:sym typeface="Red Hat Text"/>
              </a:endParaRPr>
            </a:p>
          </p:txBody>
        </p:sp>
      </p:grpSp>
      <p:grpSp>
        <p:nvGrpSpPr>
          <p:cNvPr id="117" name="Google Shape;117;p18"/>
          <p:cNvGrpSpPr/>
          <p:nvPr/>
        </p:nvGrpSpPr>
        <p:grpSpPr>
          <a:xfrm>
            <a:off x="1790700" y="2436338"/>
            <a:ext cx="2382716" cy="1040250"/>
            <a:chOff x="1790700" y="2474650"/>
            <a:chExt cx="1723350" cy="1040250"/>
          </a:xfrm>
        </p:grpSpPr>
        <p:sp>
          <p:nvSpPr>
            <p:cNvPr id="118" name="Google Shape;118;p18"/>
            <p:cNvSpPr txBox="1"/>
            <p:nvPr/>
          </p:nvSpPr>
          <p:spPr>
            <a:xfrm>
              <a:off x="1790850" y="2728600"/>
              <a:ext cx="1723200" cy="786300"/>
            </a:xfrm>
            <a:prstGeom prst="rect">
              <a:avLst/>
            </a:prstGeom>
            <a:noFill/>
            <a:ln>
              <a:noFill/>
            </a:ln>
          </p:spPr>
          <p:txBody>
            <a:bodyPr spcFirstLastPara="1" wrap="square" lIns="91425" tIns="91425" rIns="91425" bIns="91425" anchor="t" anchorCtr="0">
              <a:noAutofit/>
            </a:bodyPr>
            <a:lstStyle/>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These are specialized organs that release hormones</a:t>
              </a:r>
            </a:p>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 directly into the bloodstream</a:t>
              </a:r>
              <a:endParaRPr dirty="0">
                <a:solidFill>
                  <a:schemeClr val="bg2">
                    <a:lumMod val="50000"/>
                  </a:schemeClr>
                </a:solidFill>
                <a:latin typeface="Catamaran"/>
                <a:ea typeface="Catamaran"/>
                <a:cs typeface="Catamaran"/>
                <a:sym typeface="Catamaran"/>
              </a:endParaRPr>
            </a:p>
          </p:txBody>
        </p:sp>
        <p:sp>
          <p:nvSpPr>
            <p:cNvPr id="119" name="Google Shape;119;p18"/>
            <p:cNvSpPr/>
            <p:nvPr/>
          </p:nvSpPr>
          <p:spPr>
            <a:xfrm>
              <a:off x="1790700" y="2474650"/>
              <a:ext cx="17232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Glands</a:t>
              </a:r>
              <a:endParaRPr sz="2500" dirty="0">
                <a:solidFill>
                  <a:schemeClr val="lt1"/>
                </a:solidFill>
                <a:latin typeface="Red Hat Text"/>
                <a:ea typeface="Red Hat Text"/>
                <a:cs typeface="Red Hat Text"/>
                <a:sym typeface="Red Hat Text"/>
              </a:endParaRPr>
            </a:p>
          </p:txBody>
        </p:sp>
      </p:grpSp>
      <p:grpSp>
        <p:nvGrpSpPr>
          <p:cNvPr id="120" name="Google Shape;120;p18"/>
          <p:cNvGrpSpPr/>
          <p:nvPr/>
        </p:nvGrpSpPr>
        <p:grpSpPr>
          <a:xfrm>
            <a:off x="1790725" y="3589525"/>
            <a:ext cx="2219300" cy="1040675"/>
            <a:chOff x="1790725" y="3589525"/>
            <a:chExt cx="1784813" cy="1040675"/>
          </a:xfrm>
        </p:grpSpPr>
        <p:sp>
          <p:nvSpPr>
            <p:cNvPr id="121" name="Google Shape;121;p18"/>
            <p:cNvSpPr txBox="1"/>
            <p:nvPr/>
          </p:nvSpPr>
          <p:spPr>
            <a:xfrm>
              <a:off x="1790850" y="3843900"/>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The specific cells which are affected by a hormone are called </a:t>
              </a:r>
              <a:r>
                <a:rPr lang="en-US" sz="1400" b="1"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target cells</a:t>
              </a:r>
              <a:endParaRPr dirty="0">
                <a:solidFill>
                  <a:schemeClr val="bg2">
                    <a:lumMod val="50000"/>
                  </a:schemeClr>
                </a:solidFill>
                <a:latin typeface="Catamaran"/>
                <a:ea typeface="Catamaran"/>
                <a:cs typeface="Catamaran"/>
                <a:sym typeface="Catamaran"/>
              </a:endParaRPr>
            </a:p>
          </p:txBody>
        </p:sp>
        <p:sp>
          <p:nvSpPr>
            <p:cNvPr id="122" name="Google Shape;122;p18"/>
            <p:cNvSpPr/>
            <p:nvPr/>
          </p:nvSpPr>
          <p:spPr>
            <a:xfrm>
              <a:off x="1790725" y="3589525"/>
              <a:ext cx="1784813"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Test Organs</a:t>
              </a:r>
              <a:endParaRPr sz="2500" dirty="0">
                <a:solidFill>
                  <a:schemeClr val="lt1"/>
                </a:solidFill>
                <a:latin typeface="Red Hat Text"/>
                <a:ea typeface="Red Hat Text"/>
                <a:cs typeface="Red Hat Text"/>
                <a:sym typeface="Red Hat Text"/>
              </a:endParaRPr>
            </a:p>
          </p:txBody>
        </p:sp>
      </p:grpSp>
      <p:sp>
        <p:nvSpPr>
          <p:cNvPr id="123" name="Google Shape;123;p18"/>
          <p:cNvSpPr/>
          <p:nvPr/>
        </p:nvSpPr>
        <p:spPr>
          <a:xfrm>
            <a:off x="810929" y="3693002"/>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3</a:t>
            </a:r>
            <a:endParaRPr sz="2000" dirty="0">
              <a:solidFill>
                <a:schemeClr val="lt2"/>
              </a:solidFill>
              <a:latin typeface="Red Hat Text"/>
              <a:ea typeface="Red Hat Text"/>
              <a:cs typeface="Red Hat Text"/>
              <a:sym typeface="Red Hat Text"/>
            </a:endParaRPr>
          </a:p>
        </p:txBody>
      </p:sp>
      <p:cxnSp>
        <p:nvCxnSpPr>
          <p:cNvPr id="187" name="Google Shape;187;p18"/>
          <p:cNvCxnSpPr>
            <a:cxnSpLocks/>
          </p:cNvCxnSpPr>
          <p:nvPr/>
        </p:nvCxnSpPr>
        <p:spPr>
          <a:xfrm flipV="1">
            <a:off x="3870251" y="1749915"/>
            <a:ext cx="2011540" cy="227741"/>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8" name="Google Shape;188;p18"/>
          <p:cNvCxnSpPr>
            <a:cxnSpLocks/>
          </p:cNvCxnSpPr>
          <p:nvPr/>
        </p:nvCxnSpPr>
        <p:spPr>
          <a:xfrm flipV="1">
            <a:off x="3444949" y="2541182"/>
            <a:ext cx="1297172" cy="192102"/>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9" name="Google Shape;189;p18"/>
          <p:cNvCxnSpPr>
            <a:cxnSpLocks/>
            <a:stCxn id="122" idx="3"/>
            <a:endCxn id="106" idx="2"/>
          </p:cNvCxnSpPr>
          <p:nvPr/>
        </p:nvCxnSpPr>
        <p:spPr>
          <a:xfrm flipV="1">
            <a:off x="4010025" y="3385785"/>
            <a:ext cx="2402180" cy="426940"/>
          </a:xfrm>
          <a:prstGeom prst="curvedConnector3">
            <a:avLst>
              <a:gd name="adj1" fmla="val 50000"/>
            </a:avLst>
          </a:prstGeom>
          <a:noFill/>
          <a:ln w="19050" cap="flat" cmpd="sng">
            <a:solidFill>
              <a:schemeClr val="lt2"/>
            </a:solidFill>
            <a:prstDash val="solid"/>
            <a:round/>
            <a:headEnd type="none" w="med" len="med"/>
            <a:tailEnd type="oval" w="med" len="med"/>
          </a:ln>
        </p:spPr>
      </p:cxnSp>
      <p:pic>
        <p:nvPicPr>
          <p:cNvPr id="3" name="Picture 2">
            <a:extLst>
              <a:ext uri="{FF2B5EF4-FFF2-40B4-BE49-F238E27FC236}">
                <a16:creationId xmlns:a16="http://schemas.microsoft.com/office/drawing/2014/main" id="{3672854B-2456-4D18-B86D-29286130A952}"/>
              </a:ext>
            </a:extLst>
          </p:cNvPr>
          <p:cNvPicPr>
            <a:picLocks noChangeAspect="1"/>
          </p:cNvPicPr>
          <p:nvPr/>
        </p:nvPicPr>
        <p:blipFill rotWithShape="1">
          <a:blip r:embed="rId3"/>
          <a:srcRect t="14085" b="14222"/>
          <a:stretch/>
        </p:blipFill>
        <p:spPr>
          <a:xfrm>
            <a:off x="6029778" y="989971"/>
            <a:ext cx="1163943" cy="825633"/>
          </a:xfrm>
          <a:prstGeom prst="rect">
            <a:avLst/>
          </a:prstGeom>
        </p:spPr>
      </p:pic>
      <p:pic>
        <p:nvPicPr>
          <p:cNvPr id="5" name="Picture 4">
            <a:extLst>
              <a:ext uri="{FF2B5EF4-FFF2-40B4-BE49-F238E27FC236}">
                <a16:creationId xmlns:a16="http://schemas.microsoft.com/office/drawing/2014/main" id="{B39CA5AA-1E79-46A4-8BE9-CBAB5D19A369}"/>
              </a:ext>
            </a:extLst>
          </p:cNvPr>
          <p:cNvPicPr>
            <a:picLocks noChangeAspect="1"/>
          </p:cNvPicPr>
          <p:nvPr/>
        </p:nvPicPr>
        <p:blipFill rotWithShape="1">
          <a:blip r:embed="rId4"/>
          <a:srcRect t="12434" b="12434"/>
          <a:stretch/>
        </p:blipFill>
        <p:spPr>
          <a:xfrm>
            <a:off x="4866447" y="2045171"/>
            <a:ext cx="1082261" cy="910484"/>
          </a:xfrm>
          <a:prstGeom prst="rect">
            <a:avLst/>
          </a:prstGeom>
        </p:spPr>
      </p:pic>
      <p:pic>
        <p:nvPicPr>
          <p:cNvPr id="7" name="Picture 6">
            <a:extLst>
              <a:ext uri="{FF2B5EF4-FFF2-40B4-BE49-F238E27FC236}">
                <a16:creationId xmlns:a16="http://schemas.microsoft.com/office/drawing/2014/main" id="{D4A5B25F-8E38-46C0-B8CC-244C8BF369B1}"/>
              </a:ext>
            </a:extLst>
          </p:cNvPr>
          <p:cNvPicPr>
            <a:picLocks noChangeAspect="1"/>
          </p:cNvPicPr>
          <p:nvPr/>
        </p:nvPicPr>
        <p:blipFill>
          <a:blip r:embed="rId5"/>
          <a:stretch>
            <a:fillRect/>
          </a:stretch>
        </p:blipFill>
        <p:spPr>
          <a:xfrm>
            <a:off x="6503472" y="3083438"/>
            <a:ext cx="1217901" cy="906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Functions of Hormones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063580" cy="4337935"/>
          </a:xfrm>
        </p:spPr>
        <p:txBody>
          <a:bodyPr/>
          <a:lstStyle/>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the chemical composition and volume of the internal environment (extracellular fluid).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metabolism and energy balance.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maintain homeostasis, despite disruptions, such as infection, trauma, emotional stress, dehydration, starvation, hemorrhage, and temperature extremes.</a:t>
            </a:r>
            <a:endParaRPr lang="en-US" kern="100" dirty="0">
              <a:solidFill>
                <a:srgbClr val="000000"/>
              </a:solidFill>
              <a:latin typeface="__Source_Sans_3_Fallback_4cbbeb"/>
              <a:ea typeface="Calibri" panose="020F0502020204030204" pitchFamily="34" charset="0"/>
              <a:cs typeface="Arial" panose="020B0604020202020204" pitchFamily="34" charset="0"/>
            </a:endParaRP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certain activities of the immune system.</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Contribute to the basic processes of reproduction, including gamete production, fertilization, nourishment of the embryo and fetus, delivery, and nourishment of the newborn</a:t>
            </a:r>
            <a:endParaRPr lang="en-US" dirty="0"/>
          </a:p>
        </p:txBody>
      </p:sp>
      <p:pic>
        <p:nvPicPr>
          <p:cNvPr id="5" name="Picture 4">
            <a:extLst>
              <a:ext uri="{FF2B5EF4-FFF2-40B4-BE49-F238E27FC236}">
                <a16:creationId xmlns:a16="http://schemas.microsoft.com/office/drawing/2014/main" id="{C02A8F3A-29BB-4CBB-A869-D308F178485B}"/>
              </a:ext>
            </a:extLst>
          </p:cNvPr>
          <p:cNvPicPr>
            <a:picLocks noChangeAspect="1"/>
          </p:cNvPicPr>
          <p:nvPr/>
        </p:nvPicPr>
        <p:blipFill>
          <a:blip r:embed="rId2"/>
          <a:stretch>
            <a:fillRect/>
          </a:stretch>
        </p:blipFill>
        <p:spPr>
          <a:xfrm>
            <a:off x="5280660" y="702694"/>
            <a:ext cx="3775710" cy="3579746"/>
          </a:xfrm>
          <a:prstGeom prst="rect">
            <a:avLst/>
          </a:prstGeom>
        </p:spPr>
      </p:pic>
    </p:spTree>
    <p:extLst>
      <p:ext uri="{BB962C8B-B14F-4D97-AF65-F5344CB8AC3E}">
        <p14:creationId xmlns:p14="http://schemas.microsoft.com/office/powerpoint/2010/main" val="335633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11920" cy="4337935"/>
          </a:xfrm>
        </p:spPr>
        <p:txBody>
          <a:bodyPr/>
          <a:lstStyle/>
          <a:p>
            <a:pPr marL="0" indent="0">
              <a:buNone/>
            </a:pPr>
            <a:r>
              <a:rPr lang="en-US" dirty="0">
                <a:latin typeface="__Source_Sans_3_Fallback_4cbbeb"/>
                <a:cs typeface="Segoe UI Semilight" panose="020B0402040204020203" pitchFamily="34" charset="0"/>
              </a:rPr>
              <a:t>These are specialized organs that release hormones directly into the bloodstream</a:t>
            </a:r>
          </a:p>
          <a:p>
            <a:pPr marL="0" indent="0">
              <a:buNone/>
            </a:pPr>
            <a:r>
              <a:rPr lang="en-US" dirty="0">
                <a:latin typeface="__Source_Sans_3_Fallback_4cbbeb"/>
                <a:cs typeface="Segoe UI Semilight" panose="020B0402040204020203" pitchFamily="34" charset="0"/>
              </a:rPr>
              <a:t> </a:t>
            </a:r>
          </a:p>
          <a:p>
            <a:pPr marL="0" indent="0">
              <a:buNone/>
            </a:pPr>
            <a:r>
              <a:rPr lang="en-US" b="1" dirty="0"/>
              <a:t>Major endocrine glands includes the:</a:t>
            </a:r>
          </a:p>
          <a:p>
            <a:r>
              <a:rPr lang="en-US" b="1" dirty="0">
                <a:latin typeface="__Source_Sans_3_Fallback_4cbbeb"/>
                <a:cs typeface="Segoe UI Semilight" panose="020B0402040204020203" pitchFamily="34" charset="0"/>
              </a:rPr>
              <a:t>Pituitary gland</a:t>
            </a:r>
          </a:p>
          <a:p>
            <a:r>
              <a:rPr lang="en-US" b="1" dirty="0">
                <a:latin typeface="__Source_Sans_3_Fallback_4cbbeb"/>
                <a:cs typeface="Segoe UI Semilight" panose="020B0402040204020203" pitchFamily="34" charset="0"/>
              </a:rPr>
              <a:t> Thyroid gland</a:t>
            </a:r>
          </a:p>
          <a:p>
            <a:r>
              <a:rPr lang="en-US" b="1" dirty="0">
                <a:latin typeface="__Source_Sans_3_Fallback_4cbbeb"/>
                <a:cs typeface="Segoe UI Semilight" panose="020B0402040204020203" pitchFamily="34" charset="0"/>
              </a:rPr>
              <a:t> Adrenal glands</a:t>
            </a:r>
          </a:p>
          <a:p>
            <a:r>
              <a:rPr lang="en-US" b="1" dirty="0">
                <a:latin typeface="__Source_Sans_3_Fallback_4cbbeb"/>
                <a:cs typeface="Segoe UI Semilight" panose="020B0402040204020203" pitchFamily="34" charset="0"/>
              </a:rPr>
              <a:t> Pancreas</a:t>
            </a:r>
          </a:p>
          <a:p>
            <a:r>
              <a:rPr lang="en-US" b="1" dirty="0">
                <a:latin typeface="__Source_Sans_3_Fallback_4cbbeb"/>
                <a:cs typeface="Segoe UI Semilight" panose="020B0402040204020203" pitchFamily="34" charset="0"/>
              </a:rPr>
              <a:t> Parathyroid glands</a:t>
            </a:r>
          </a:p>
          <a:p>
            <a:r>
              <a:rPr lang="en-US" b="1" dirty="0">
                <a:latin typeface="__Source_Sans_3_Fallback_4cbbeb"/>
                <a:cs typeface="Segoe UI Semilight" panose="020B0402040204020203" pitchFamily="34" charset="0"/>
              </a:rPr>
              <a:t> Gonads (testes in males and ovaries in females)</a:t>
            </a:r>
            <a:endParaRPr lang="en-US" b="1" dirty="0"/>
          </a:p>
        </p:txBody>
      </p:sp>
      <p:pic>
        <p:nvPicPr>
          <p:cNvPr id="6" name="Picture 2" descr="Endocrine System - bodysystems.weebly.com">
            <a:extLst>
              <a:ext uri="{FF2B5EF4-FFF2-40B4-BE49-F238E27FC236}">
                <a16:creationId xmlns:a16="http://schemas.microsoft.com/office/drawing/2014/main" id="{319A1485-7BE7-4136-84D8-6A3DF3875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521" y="0"/>
            <a:ext cx="6008479"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9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339180" y="7620"/>
            <a:ext cx="7704000" cy="1108200"/>
          </a:xfrm>
        </p:spPr>
        <p:txBody>
          <a:bodyPr/>
          <a:lstStyle/>
          <a:p>
            <a:pPr algn="l"/>
            <a:r>
              <a:rPr lang="en-US" dirty="0"/>
              <a:t>      </a:t>
            </a:r>
            <a:r>
              <a:rPr lang="en-US" b="1" dirty="0"/>
              <a:t>Pituitary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238840" cy="4337935"/>
          </a:xfrm>
        </p:spPr>
        <p:txBody>
          <a:bodyPr/>
          <a:lstStyle/>
          <a:p>
            <a:r>
              <a:rPr lang="en-US" dirty="0">
                <a:latin typeface="Söhne"/>
              </a:rPr>
              <a:t>The pituitary gland, often referred to as the "master gland," is a small, pea-sized gland located at the base of the brain It is a crucial component of the endocrine system and plays a central role in regulating various physiological processes in the body.</a:t>
            </a:r>
          </a:p>
          <a:p>
            <a:pPr marL="0" indent="0">
              <a:buNone/>
            </a:pPr>
            <a:endParaRPr lang="en-US" dirty="0">
              <a:latin typeface="Söhne"/>
            </a:endParaRPr>
          </a:p>
          <a:p>
            <a:pPr marL="0" indent="0">
              <a:buNone/>
            </a:pPr>
            <a:r>
              <a:rPr lang="en-US" dirty="0">
                <a:latin typeface="Söhne"/>
              </a:rPr>
              <a:t>The pituitary gland consists of two main parts:</a:t>
            </a:r>
          </a:p>
          <a:p>
            <a:pPr marL="742950" lvl="1" indent="-285750">
              <a:buFont typeface="+mj-lt"/>
              <a:buAutoNum type="arabicPeriod"/>
            </a:pPr>
            <a:r>
              <a:rPr lang="en-US" b="1" dirty="0">
                <a:latin typeface="Söhne"/>
              </a:rPr>
              <a:t>Anterior Pituitary (Adenohypophysis):</a:t>
            </a:r>
            <a:r>
              <a:rPr lang="en-US" dirty="0">
                <a:latin typeface="Söhne"/>
              </a:rPr>
              <a:t> This part produces and releases several hormones, including growth hormone, thyroid-stimulating hormone, adrenocorticotropic hormone, follicle-stimulating hormone, luteinizing hormone, and prolactin.</a:t>
            </a:r>
          </a:p>
          <a:p>
            <a:pPr marL="742950" lvl="1" indent="-285750">
              <a:buFont typeface="+mj-lt"/>
              <a:buAutoNum type="arabicPeriod"/>
            </a:pPr>
            <a:r>
              <a:rPr lang="en-US" b="1" dirty="0">
                <a:latin typeface="Söhne"/>
              </a:rPr>
              <a:t>Posterior Pituitary (Neurohypophysis):</a:t>
            </a:r>
            <a:r>
              <a:rPr lang="en-US" dirty="0">
                <a:latin typeface="Söhne"/>
              </a:rPr>
              <a:t> This part stores and releases hormones produced by the hypothalamus, including oxytocin and vasopressin (antidiuretic hormone).</a:t>
            </a:r>
          </a:p>
          <a:p>
            <a:pPr marL="0" indent="0">
              <a:buNone/>
            </a:pPr>
            <a:endParaRPr lang="en-US" b="1" dirty="0"/>
          </a:p>
        </p:txBody>
      </p:sp>
      <p:pic>
        <p:nvPicPr>
          <p:cNvPr id="5" name="Picture 4">
            <a:extLst>
              <a:ext uri="{FF2B5EF4-FFF2-40B4-BE49-F238E27FC236}">
                <a16:creationId xmlns:a16="http://schemas.microsoft.com/office/drawing/2014/main" id="{8CF8D7CF-3C7B-47D0-9103-DE4AB3E8C9AC}"/>
              </a:ext>
            </a:extLst>
          </p:cNvPr>
          <p:cNvPicPr>
            <a:picLocks noChangeAspect="1"/>
          </p:cNvPicPr>
          <p:nvPr/>
        </p:nvPicPr>
        <p:blipFill>
          <a:blip r:embed="rId2"/>
          <a:stretch>
            <a:fillRect/>
          </a:stretch>
        </p:blipFill>
        <p:spPr>
          <a:xfrm>
            <a:off x="5379720" y="7620"/>
            <a:ext cx="3688080" cy="5143501"/>
          </a:xfrm>
          <a:prstGeom prst="rect">
            <a:avLst/>
          </a:prstGeom>
        </p:spPr>
      </p:pic>
    </p:spTree>
    <p:extLst>
      <p:ext uri="{BB962C8B-B14F-4D97-AF65-F5344CB8AC3E}">
        <p14:creationId xmlns:p14="http://schemas.microsoft.com/office/powerpoint/2010/main" val="353216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Thyroid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760560" cy="4337935"/>
          </a:xfrm>
        </p:spPr>
        <p:txBody>
          <a:bodyPr/>
          <a:lstStyle/>
          <a:p>
            <a:r>
              <a:rPr lang="en-US" dirty="0">
                <a:latin typeface="Söhne"/>
              </a:rPr>
              <a:t>The thyroid gland is a butterfly-shaped endocrine gland located in the neck and produces hormones called thyroxine(T4) and triiodothyronine(T3). These hormones release metabolism, energy production, and body sensitivity to other hormones.</a:t>
            </a:r>
          </a:p>
          <a:p>
            <a:endParaRPr lang="en-US" dirty="0">
              <a:latin typeface="Söhne"/>
            </a:endParaRPr>
          </a:p>
          <a:p>
            <a:pPr marL="139700" indent="0">
              <a:buNone/>
            </a:pPr>
            <a:r>
              <a:rPr lang="en-US" dirty="0">
                <a:latin typeface="Söhne"/>
              </a:rPr>
              <a:t>        </a:t>
            </a:r>
            <a:r>
              <a:rPr lang="en-US" sz="2800" b="1" dirty="0">
                <a:solidFill>
                  <a:schemeClr val="bg1"/>
                </a:solidFill>
                <a:latin typeface="Söhne"/>
              </a:rPr>
              <a:t>Parathyroid Gland </a:t>
            </a:r>
          </a:p>
          <a:p>
            <a:r>
              <a:rPr lang="en-US" dirty="0">
                <a:latin typeface="Söhne"/>
              </a:rPr>
              <a:t>There are four small parathyroid glands located at the back of the parathyroid glands. They produce parathyroid hormone(PTH) which regulate calcium levels in bone and blood</a:t>
            </a:r>
            <a:endParaRPr lang="en-US" b="1" dirty="0"/>
          </a:p>
        </p:txBody>
      </p:sp>
      <p:pic>
        <p:nvPicPr>
          <p:cNvPr id="6" name="Picture 5">
            <a:extLst>
              <a:ext uri="{FF2B5EF4-FFF2-40B4-BE49-F238E27FC236}">
                <a16:creationId xmlns:a16="http://schemas.microsoft.com/office/drawing/2014/main" id="{76867BAC-70DD-4C70-A31D-08FEF9BF95C8}"/>
              </a:ext>
            </a:extLst>
          </p:cNvPr>
          <p:cNvPicPr>
            <a:picLocks noChangeAspect="1"/>
          </p:cNvPicPr>
          <p:nvPr/>
        </p:nvPicPr>
        <p:blipFill rotWithShape="1">
          <a:blip r:embed="rId2"/>
          <a:srcRect l="7214" t="12494" r="4172" b="16642"/>
          <a:stretch/>
        </p:blipFill>
        <p:spPr>
          <a:xfrm>
            <a:off x="6134100" y="175260"/>
            <a:ext cx="2792820" cy="2506980"/>
          </a:xfrm>
          <a:prstGeom prst="rect">
            <a:avLst/>
          </a:prstGeom>
        </p:spPr>
      </p:pic>
      <p:pic>
        <p:nvPicPr>
          <p:cNvPr id="7" name="Picture 6">
            <a:extLst>
              <a:ext uri="{FF2B5EF4-FFF2-40B4-BE49-F238E27FC236}">
                <a16:creationId xmlns:a16="http://schemas.microsoft.com/office/drawing/2014/main" id="{B3A2EE3B-D989-42ED-BA43-9619828F0614}"/>
              </a:ext>
            </a:extLst>
          </p:cNvPr>
          <p:cNvPicPr>
            <a:picLocks noChangeAspect="1"/>
          </p:cNvPicPr>
          <p:nvPr/>
        </p:nvPicPr>
        <p:blipFill rotWithShape="1">
          <a:blip r:embed="rId3"/>
          <a:srcRect l="14776" t="19342" r="13696" b="7800"/>
          <a:stretch/>
        </p:blipFill>
        <p:spPr>
          <a:xfrm>
            <a:off x="5852160" y="2735580"/>
            <a:ext cx="2865120" cy="2232660"/>
          </a:xfrm>
          <a:prstGeom prst="rect">
            <a:avLst/>
          </a:prstGeom>
        </p:spPr>
      </p:pic>
    </p:spTree>
    <p:extLst>
      <p:ext uri="{BB962C8B-B14F-4D97-AF65-F5344CB8AC3E}">
        <p14:creationId xmlns:p14="http://schemas.microsoft.com/office/powerpoint/2010/main" val="141237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Adrenal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656420" cy="4337935"/>
          </a:xfrm>
        </p:spPr>
        <p:txBody>
          <a:bodyPr/>
          <a:lstStyle/>
          <a:p>
            <a:pPr marL="0" indent="0">
              <a:buNone/>
            </a:pPr>
            <a:r>
              <a:rPr lang="en-US" dirty="0">
                <a:solidFill>
                  <a:srgbClr val="374151"/>
                </a:solidFill>
                <a:latin typeface="Söhne"/>
              </a:rPr>
              <a:t>The adrenal glands are a pair </a:t>
            </a:r>
          </a:p>
          <a:p>
            <a:pPr marL="0" indent="0">
              <a:buNone/>
            </a:pPr>
            <a:r>
              <a:rPr lang="en-US" dirty="0">
                <a:solidFill>
                  <a:srgbClr val="374151"/>
                </a:solidFill>
                <a:latin typeface="Söhne"/>
              </a:rPr>
              <a:t>of small, triangular-shaped</a:t>
            </a:r>
          </a:p>
          <a:p>
            <a:pPr marL="0" indent="0">
              <a:buNone/>
            </a:pPr>
            <a:r>
              <a:rPr lang="en-US" dirty="0">
                <a:solidFill>
                  <a:srgbClr val="374151"/>
                </a:solidFill>
                <a:latin typeface="Söhne"/>
              </a:rPr>
              <a:t> endocrine glands located on </a:t>
            </a:r>
          </a:p>
          <a:p>
            <a:pPr marL="0" indent="0">
              <a:buNone/>
            </a:pPr>
            <a:r>
              <a:rPr lang="en-US" dirty="0">
                <a:solidFill>
                  <a:srgbClr val="374151"/>
                </a:solidFill>
                <a:latin typeface="Söhne"/>
              </a:rPr>
              <a:t>top of each kidney and consist of</a:t>
            </a:r>
          </a:p>
          <a:p>
            <a:pPr marL="0" indent="0">
              <a:buNone/>
            </a:pPr>
            <a:r>
              <a:rPr lang="en-US" dirty="0">
                <a:solidFill>
                  <a:srgbClr val="374151"/>
                </a:solidFill>
                <a:latin typeface="Söhne"/>
              </a:rPr>
              <a:t>two parts: </a:t>
            </a:r>
            <a:r>
              <a:rPr lang="en-US" b="1" dirty="0">
                <a:solidFill>
                  <a:srgbClr val="374151"/>
                </a:solidFill>
                <a:latin typeface="Söhne"/>
              </a:rPr>
              <a:t>the adrenal cortex </a:t>
            </a:r>
          </a:p>
          <a:p>
            <a:pPr marL="0" indent="0">
              <a:buNone/>
            </a:pPr>
            <a:r>
              <a:rPr lang="en-US" b="1" dirty="0">
                <a:solidFill>
                  <a:srgbClr val="374151"/>
                </a:solidFill>
                <a:latin typeface="Söhne"/>
              </a:rPr>
              <a:t>and the adrenal medulla.</a:t>
            </a:r>
          </a:p>
          <a:p>
            <a:r>
              <a:rPr lang="en-US" b="1" dirty="0">
                <a:solidFill>
                  <a:srgbClr val="374151"/>
                </a:solidFill>
                <a:latin typeface="Söhne"/>
              </a:rPr>
              <a:t>Adrenal Cortex: Adrenal cortex produces hormones such as cortisol, aldosterone, and sex hormones(androgens). These hormones regulate metabolism, blood pressure, and electrolyte balance.  </a:t>
            </a:r>
          </a:p>
          <a:p>
            <a:r>
              <a:rPr lang="en-US" b="1" dirty="0">
                <a:solidFill>
                  <a:srgbClr val="374151"/>
                </a:solidFill>
                <a:latin typeface="Söhne"/>
              </a:rPr>
              <a:t>Adrenal Medulla: The adrenal medulla releases hormones like adrenaline(epinephrine) and norepinephrine, which are involved in the body’s “fight or flight” response to stress. </a:t>
            </a:r>
          </a:p>
          <a:p>
            <a:endParaRPr lang="en-US" b="1" dirty="0"/>
          </a:p>
        </p:txBody>
      </p:sp>
      <p:pic>
        <p:nvPicPr>
          <p:cNvPr id="8" name="700_F_254043882_IAB5xGtPxNYaTfS36yVzdmlEz8jMSNMa_ST">
            <a:hlinkClick r:id="" action="ppaction://media"/>
            <a:extLst>
              <a:ext uri="{FF2B5EF4-FFF2-40B4-BE49-F238E27FC236}">
                <a16:creationId xmlns:a16="http://schemas.microsoft.com/office/drawing/2014/main" id="{1FFA57C9-60BB-4DBC-8B6F-02D5BBBD08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3806" y="365322"/>
            <a:ext cx="4060794" cy="3752850"/>
          </a:xfrm>
          <a:prstGeom prst="rect">
            <a:avLst/>
          </a:prstGeom>
        </p:spPr>
      </p:pic>
    </p:spTree>
    <p:extLst>
      <p:ext uri="{BB962C8B-B14F-4D97-AF65-F5344CB8AC3E}">
        <p14:creationId xmlns:p14="http://schemas.microsoft.com/office/powerpoint/2010/main" val="12269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Pancreas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69070" cy="4337935"/>
          </a:xfrm>
          <a:solidFill>
            <a:srgbClr val="D8D6D7"/>
          </a:solidFill>
        </p:spPr>
        <p:txBody>
          <a:bodyPr/>
          <a:lstStyle/>
          <a:p>
            <a:pPr marL="139700" indent="0">
              <a:buNone/>
            </a:pPr>
            <a:r>
              <a:rPr lang="en-US" dirty="0"/>
              <a:t> </a:t>
            </a:r>
          </a:p>
          <a:p>
            <a:pPr marL="285750" indent="-285750">
              <a:buFont typeface="Arial" panose="020B0604020202020204" pitchFamily="34" charset="0"/>
              <a:buChar char="•"/>
            </a:pPr>
            <a:r>
              <a:rPr lang="en-US" dirty="0">
                <a:solidFill>
                  <a:srgbClr val="374151"/>
                </a:solidFill>
                <a:latin typeface="Söhne"/>
              </a:rPr>
              <a:t>The pancreas is a multifunctional organ involved in both endocrine and exocrine activities. Its endocrine function regulates blood sugar levels through insulin and glucagon, while its exocrine function contributes to the digestive process through the release of pancreatic enzymes</a:t>
            </a:r>
          </a:p>
          <a:p>
            <a:pPr marL="285750" indent="-285750">
              <a:buFont typeface="Arial" panose="020B0604020202020204" pitchFamily="34" charset="0"/>
              <a:buChar char="•"/>
            </a:pPr>
            <a:r>
              <a:rPr lang="en-US" dirty="0">
                <a:solidFill>
                  <a:srgbClr val="374151"/>
                </a:solidFill>
                <a:latin typeface="Söhne"/>
              </a:rPr>
              <a:t>Dysfunction of the pancreas can lead to significant health issues, including diabetes and digestive disorders</a:t>
            </a:r>
          </a:p>
          <a:p>
            <a:pPr marL="0" indent="0">
              <a:buNone/>
            </a:pPr>
            <a:r>
              <a:rPr lang="en-US" dirty="0">
                <a:solidFill>
                  <a:srgbClr val="374151"/>
                </a:solidFill>
                <a:latin typeface="Söhne"/>
              </a:rPr>
              <a:t>   </a:t>
            </a:r>
            <a:endParaRPr lang="en-US" b="1" dirty="0"/>
          </a:p>
        </p:txBody>
      </p:sp>
      <p:pic>
        <p:nvPicPr>
          <p:cNvPr id="5" name="700_F_434931500_mwm7Kd0hsiVemKQc4kuCCOhVPnUQjBZL_ST">
            <a:hlinkClick r:id="" action="ppaction://media"/>
            <a:extLst>
              <a:ext uri="{FF2B5EF4-FFF2-40B4-BE49-F238E27FC236}">
                <a16:creationId xmlns:a16="http://schemas.microsoft.com/office/drawing/2014/main" id="{DDA2439C-3BD3-49A0-8E36-3A84E515C8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88035" y="260350"/>
            <a:ext cx="5273415" cy="4337935"/>
          </a:xfrm>
          <a:prstGeom prst="rect">
            <a:avLst/>
          </a:prstGeom>
        </p:spPr>
      </p:pic>
    </p:spTree>
    <p:extLst>
      <p:ext uri="{BB962C8B-B14F-4D97-AF65-F5344CB8AC3E}">
        <p14:creationId xmlns:p14="http://schemas.microsoft.com/office/powerpoint/2010/main" val="34902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Respiratory System Issues Breakthrough Infographics by Slidesgo">
  <a:themeElements>
    <a:clrScheme name="Simple Light">
      <a:dk1>
        <a:srgbClr val="174650"/>
      </a:dk1>
      <a:lt1>
        <a:srgbClr val="4C213D"/>
      </a:lt1>
      <a:dk2>
        <a:srgbClr val="FCFEFF"/>
      </a:dk2>
      <a:lt2>
        <a:srgbClr val="66AFBF"/>
      </a:lt2>
      <a:accent1>
        <a:srgbClr val="DECCD6"/>
      </a:accent1>
      <a:accent2>
        <a:srgbClr val="FFFFFF"/>
      </a:accent2>
      <a:accent3>
        <a:srgbClr val="FFFFFF"/>
      </a:accent3>
      <a:accent4>
        <a:srgbClr val="FFFFFF"/>
      </a:accent4>
      <a:accent5>
        <a:srgbClr val="FFFFFF"/>
      </a:accent5>
      <a:accent6>
        <a:srgbClr val="FFFFFF"/>
      </a:accent6>
      <a:hlink>
        <a:srgbClr val="072C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TotalTime>
  <Words>1298</Words>
  <Application>Microsoft Office PowerPoint</Application>
  <PresentationFormat>On-screen Show (16:9)</PresentationFormat>
  <Paragraphs>131</Paragraphs>
  <Slides>22</Slides>
  <Notes>4</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__Source_Sans_3_Fallback_4cbbeb</vt:lpstr>
      <vt:lpstr>Anaheim</vt:lpstr>
      <vt:lpstr>Arial</vt:lpstr>
      <vt:lpstr>Bebas Neue</vt:lpstr>
      <vt:lpstr>Book Antiqua</vt:lpstr>
      <vt:lpstr>Catamaran</vt:lpstr>
      <vt:lpstr>Red Hat Text</vt:lpstr>
      <vt:lpstr>Söhne</vt:lpstr>
      <vt:lpstr>Symbol</vt:lpstr>
      <vt:lpstr>Wingdings</vt:lpstr>
      <vt:lpstr>Respiratory System Issues Breakthrough Infographics by Slidesgo</vt:lpstr>
      <vt:lpstr>PowerPoint Presentation</vt:lpstr>
      <vt:lpstr>ANATOMY OF ENDOCRINE SYSTEM</vt:lpstr>
      <vt:lpstr>Components of Endocrine System</vt:lpstr>
      <vt:lpstr> Functions of Hormones</vt:lpstr>
      <vt:lpstr> Glands</vt:lpstr>
      <vt:lpstr>      Pituitary Gland</vt:lpstr>
      <vt:lpstr>      Thyroid Gland</vt:lpstr>
      <vt:lpstr>      Adrenal Glands</vt:lpstr>
      <vt:lpstr>      Pancreas</vt:lpstr>
      <vt:lpstr>           GONADS</vt:lpstr>
      <vt:lpstr>Interactions with the Nervous System</vt:lpstr>
      <vt:lpstr>Function of Endocrine System</vt:lpstr>
      <vt:lpstr>Disorders of Endocrine System</vt:lpstr>
      <vt:lpstr>Diabetes Mellitus Type 1 (E10) </vt:lpstr>
      <vt:lpstr>Diabetes Mellitus Type 2(E11) </vt:lpstr>
      <vt:lpstr>Hyperthyroidism </vt:lpstr>
      <vt:lpstr>Cushing Syndrome </vt:lpstr>
      <vt:lpstr>Addison’s Disease </vt:lpstr>
      <vt:lpstr>Polycystic Ovary Syndrome(PCOS) </vt:lpstr>
      <vt:lpstr>Hypogonadism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Respiratory System Issues Breakthrough Infographics</dc:title>
  <cp:lastModifiedBy>RAFIQ MUHAMMAD</cp:lastModifiedBy>
  <cp:revision>30</cp:revision>
  <dcterms:modified xsi:type="dcterms:W3CDTF">2023-11-18T09:22:16Z</dcterms:modified>
</cp:coreProperties>
</file>